
<file path=[Content_Types].xml><?xml version="1.0" encoding="utf-8"?>
<Types xmlns="http://schemas.openxmlformats.org/package/2006/content-types">
  <Override PartName="/ppt/slideMasters/slideMaster2.xml" ContentType="application/vnd.openxmlformats-officedocument.presentationml.slideMaster+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679" r:id="rId2"/>
  </p:sldMasterIdLst>
  <p:sldIdLst>
    <p:sldId id="256" r:id="rId3"/>
    <p:sldId id="257" r:id="rId4"/>
    <p:sldId id="258" r:id="rId5"/>
    <p:sldId id="261" r:id="rId6"/>
    <p:sldId id="259" r:id="rId7"/>
    <p:sldId id="277" r:id="rId8"/>
    <p:sldId id="262" r:id="rId9"/>
    <p:sldId id="263" r:id="rId10"/>
    <p:sldId id="265" r:id="rId11"/>
    <p:sldId id="266" r:id="rId12"/>
    <p:sldId id="273" r:id="rId13"/>
    <p:sldId id="267" r:id="rId14"/>
    <p:sldId id="271" r:id="rId1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3692"/>
  </p:normalViewPr>
  <p:slideViewPr>
    <p:cSldViewPr snapToGrid="0" snapToObjects="1">
      <p:cViewPr>
        <p:scale>
          <a:sx n="60" d="100"/>
          <a:sy n="60" d="100"/>
        </p:scale>
        <p:origin x="-1068" y="-20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 fmla="*/ 0 w 8458200"/>
              <a:gd name="connsiteY0" fmla="*/ 0 h 1441240"/>
              <a:gd name="connsiteX1" fmla="*/ 6819900 w 8458200"/>
              <a:gd name="connsiteY1" fmla="*/ 0 h 1441240"/>
              <a:gd name="connsiteX2" fmla="*/ 8458200 w 8458200"/>
              <a:gd name="connsiteY2" fmla="*/ 1441240 h 1441240"/>
              <a:gd name="connsiteX3" fmla="*/ 0 w 8458200"/>
              <a:gd name="connsiteY3" fmla="*/ 1422190 h 1441240"/>
              <a:gd name="connsiteX4" fmla="*/ 0 w 8458200"/>
              <a:gd name="connsiteY4" fmla="*/ 0 h 1441240"/>
              <a:gd name="connsiteX0" fmla="*/ 0 w 8458200"/>
              <a:gd name="connsiteY0" fmla="*/ 0 h 1441240"/>
              <a:gd name="connsiteX1" fmla="*/ 6819900 w 8458200"/>
              <a:gd name="connsiteY1" fmla="*/ 342900 h 1441240"/>
              <a:gd name="connsiteX2" fmla="*/ 8458200 w 8458200"/>
              <a:gd name="connsiteY2" fmla="*/ 1441240 h 1441240"/>
              <a:gd name="connsiteX3" fmla="*/ 0 w 8458200"/>
              <a:gd name="connsiteY3" fmla="*/ 1422190 h 1441240"/>
              <a:gd name="connsiteX4" fmla="*/ 0 w 8458200"/>
              <a:gd name="connsiteY4" fmla="*/ 0 h 144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1441240">
                <a:moveTo>
                  <a:pt x="0" y="0"/>
                </a:moveTo>
                <a:lnTo>
                  <a:pt x="6819900" y="342900"/>
                </a:lnTo>
                <a:lnTo>
                  <a:pt x="8458200" y="1441240"/>
                </a:lnTo>
                <a:lnTo>
                  <a:pt x="0" y="1422190"/>
                </a:lnTo>
                <a:lnTo>
                  <a:pt x="0" y="0"/>
                </a:lnTo>
                <a:close/>
              </a:path>
            </a:pathLst>
          </a:cu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 fmla="*/ 0 w 5886603"/>
              <a:gd name="connsiteY0" fmla="*/ 19050 h 1441240"/>
              <a:gd name="connsiteX1" fmla="*/ 5886603 w 5886603"/>
              <a:gd name="connsiteY1" fmla="*/ 0 h 1441240"/>
              <a:gd name="connsiteX2" fmla="*/ 5315103 w 5886603"/>
              <a:gd name="connsiteY2" fmla="*/ 1441240 h 1441240"/>
              <a:gd name="connsiteX3" fmla="*/ 0 w 5886603"/>
              <a:gd name="connsiteY3" fmla="*/ 1441240 h 1441240"/>
              <a:gd name="connsiteX4" fmla="*/ 0 w 5886603"/>
              <a:gd name="connsiteY4" fmla="*/ 19050 h 1441240"/>
              <a:gd name="connsiteX0" fmla="*/ 0 w 5886603"/>
              <a:gd name="connsiteY0" fmla="*/ 19050 h 1441240"/>
              <a:gd name="connsiteX1" fmla="*/ 5886603 w 5886603"/>
              <a:gd name="connsiteY1" fmla="*/ 0 h 1441240"/>
              <a:gd name="connsiteX2" fmla="*/ 5124603 w 5886603"/>
              <a:gd name="connsiteY2" fmla="*/ 1307890 h 1441240"/>
              <a:gd name="connsiteX3" fmla="*/ 0 w 5886603"/>
              <a:gd name="connsiteY3" fmla="*/ 1441240 h 1441240"/>
              <a:gd name="connsiteX4" fmla="*/ 0 w 5886603"/>
              <a:gd name="connsiteY4" fmla="*/ 19050 h 1441240"/>
              <a:gd name="connsiteX0" fmla="*/ 0 w 5867553"/>
              <a:gd name="connsiteY0" fmla="*/ 38100 h 1460290"/>
              <a:gd name="connsiteX1" fmla="*/ 5867553 w 5867553"/>
              <a:gd name="connsiteY1" fmla="*/ 0 h 1460290"/>
              <a:gd name="connsiteX2" fmla="*/ 5124603 w 5867553"/>
              <a:gd name="connsiteY2" fmla="*/ 1326940 h 1460290"/>
              <a:gd name="connsiteX3" fmla="*/ 0 w 5867553"/>
              <a:gd name="connsiteY3" fmla="*/ 1460290 h 1460290"/>
              <a:gd name="connsiteX4" fmla="*/ 0 w 5867553"/>
              <a:gd name="connsiteY4" fmla="*/ 38100 h 1460290"/>
              <a:gd name="connsiteX0" fmla="*/ 0 w 5886603"/>
              <a:gd name="connsiteY0" fmla="*/ 0 h 1422190"/>
              <a:gd name="connsiteX1" fmla="*/ 5886603 w 5886603"/>
              <a:gd name="connsiteY1" fmla="*/ 19050 h 1422190"/>
              <a:gd name="connsiteX2" fmla="*/ 5124603 w 5886603"/>
              <a:gd name="connsiteY2" fmla="*/ 1288840 h 1422190"/>
              <a:gd name="connsiteX3" fmla="*/ 0 w 5886603"/>
              <a:gd name="connsiteY3" fmla="*/ 1422190 h 1422190"/>
              <a:gd name="connsiteX4" fmla="*/ 0 w 5886603"/>
              <a:gd name="connsiteY4" fmla="*/ 0 h 142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603" h="1422190">
                <a:moveTo>
                  <a:pt x="0" y="0"/>
                </a:moveTo>
                <a:lnTo>
                  <a:pt x="5886603" y="19050"/>
                </a:lnTo>
                <a:lnTo>
                  <a:pt x="5124603" y="1288840"/>
                </a:lnTo>
                <a:lnTo>
                  <a:pt x="0" y="1422190"/>
                </a:lnTo>
                <a:lnTo>
                  <a:pt x="0" y="0"/>
                </a:lnTo>
                <a:close/>
              </a:path>
            </a:pathLst>
          </a:cu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3" name="文本占位符 2"/>
          <p:cNvSpPr>
            <a:spLocks noGrp="1"/>
          </p:cNvSpPr>
          <p:nvPr>
            <p:ph type="body" sz="quarter" idx="10" hasCustomPrompt="1"/>
          </p:nvPr>
        </p:nvSpPr>
        <p:spPr>
          <a:xfrm>
            <a:off x="304007" y="2019506"/>
            <a:ext cx="6404801" cy="2308324"/>
          </a:xfrm>
          <a:prstGeom prst="rect">
            <a:avLst/>
          </a:prstGeom>
        </p:spPr>
        <p:txBody>
          <a:bodyPr wrap="square">
            <a:spAutoFit/>
          </a:bodyPr>
          <a:lstStyle>
            <a:lvl1pPr marL="0" indent="0">
              <a:lnSpc>
                <a:spcPct val="100000"/>
              </a:lnSpc>
              <a:spcBef>
                <a:spcPts val="0"/>
              </a:spcBef>
              <a:buNone/>
              <a:defRPr sz="7200" b="1">
                <a:solidFill>
                  <a:schemeClr val="tx1">
                    <a:lumMod val="85000"/>
                    <a:lumOff val="15000"/>
                  </a:schemeClr>
                </a:solidFill>
              </a:defRPr>
            </a:lvl1pPr>
          </a:lstStyle>
          <a:p>
            <a:pPr lvl="0"/>
            <a:r>
              <a:rPr lang="en-US" altLang="zh-CN" dirty="0"/>
              <a:t>POWERPOINT</a:t>
            </a:r>
          </a:p>
          <a:p>
            <a:pPr lvl="0"/>
            <a:r>
              <a:rPr lang="en-US" altLang="zh-CN" dirty="0"/>
              <a:t>TEMPLATE</a:t>
            </a:r>
          </a:p>
        </p:txBody>
      </p:sp>
      <p:sp>
        <p:nvSpPr>
          <p:cNvPr id="11" name="文本占位符 2"/>
          <p:cNvSpPr>
            <a:spLocks noGrp="1"/>
          </p:cNvSpPr>
          <p:nvPr>
            <p:ph type="body" sz="quarter" idx="11" hasCustomPrompt="1"/>
          </p:nvPr>
        </p:nvSpPr>
        <p:spPr>
          <a:xfrm>
            <a:off x="304007" y="4679217"/>
            <a:ext cx="3584600" cy="400110"/>
          </a:xfrm>
          <a:prstGeom prst="rect">
            <a:avLst/>
          </a:prstGeom>
          <a:solidFill>
            <a:schemeClr val="bg1"/>
          </a:solidFill>
        </p:spPr>
        <p:txBody>
          <a:bodyPr wrap="square">
            <a:spAutoFit/>
          </a:bodyPr>
          <a:lstStyle>
            <a:lvl1pPr marL="0" indent="0">
              <a:lnSpc>
                <a:spcPct val="100000"/>
              </a:lnSpc>
              <a:spcBef>
                <a:spcPts val="0"/>
              </a:spcBef>
              <a:buNone/>
              <a:defRPr sz="2000" b="0">
                <a:solidFill>
                  <a:schemeClr val="tx1">
                    <a:lumMod val="85000"/>
                    <a:lumOff val="15000"/>
                  </a:schemeClr>
                </a:solidFill>
              </a:defRPr>
            </a:lvl1pPr>
          </a:lstStyle>
          <a:p>
            <a:pPr lvl="0"/>
            <a:r>
              <a:rPr lang="en-US" altLang="zh-CN" dirty="0"/>
              <a:t>PRESENTED BY OfficePLUS</a:t>
            </a:r>
          </a:p>
        </p:txBody>
      </p:sp>
    </p:spTree>
    <p:extLst>
      <p:ext uri="{BB962C8B-B14F-4D97-AF65-F5344CB8AC3E}">
        <p14:creationId xmlns="" xmlns:p14="http://schemas.microsoft.com/office/powerpoint/2010/main" val="2147260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Calibri</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 xmlns:p14="http://schemas.microsoft.com/office/powerpoint/2010/main" val="334502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 xmlns:p14="http://schemas.microsoft.com/office/powerpoint/2010/main" val="1295557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 xmlns:p14="http://schemas.microsoft.com/office/powerpoint/2010/main" val="370384820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7" name="等腰三角形 6"/>
          <p:cNvSpPr/>
          <p:nvPr userDrawn="1"/>
        </p:nvSpPr>
        <p:spPr>
          <a:xfrm rot="5400000">
            <a:off x="-881063" y="738187"/>
            <a:ext cx="6858000" cy="5381625"/>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
          <p:cNvSpPr>
            <a:spLocks noGrp="1"/>
          </p:cNvSpPr>
          <p:nvPr>
            <p:ph type="body" sz="quarter" idx="10" hasCustomPrompt="1"/>
          </p:nvPr>
        </p:nvSpPr>
        <p:spPr>
          <a:xfrm>
            <a:off x="-106570" y="2921166"/>
            <a:ext cx="3823113" cy="1015663"/>
          </a:xfrm>
          <a:prstGeom prst="rect">
            <a:avLst/>
          </a:prstGeom>
        </p:spPr>
        <p:txBody>
          <a:bodyPr wrap="square">
            <a:spAutoFit/>
          </a:bodyPr>
          <a:lstStyle>
            <a:lvl1pPr marL="0" indent="0" algn="ctr">
              <a:lnSpc>
                <a:spcPct val="100000"/>
              </a:lnSpc>
              <a:spcBef>
                <a:spcPts val="0"/>
              </a:spcBef>
              <a:buNone/>
              <a:defRPr sz="6000" b="0">
                <a:solidFill>
                  <a:schemeClr val="tx1">
                    <a:lumMod val="85000"/>
                    <a:lumOff val="15000"/>
                  </a:schemeClr>
                </a:solidFill>
              </a:defRPr>
            </a:lvl1pPr>
          </a:lstStyle>
          <a:p>
            <a:pPr lvl="0"/>
            <a:r>
              <a:rPr lang="en-US" altLang="zh-CN" dirty="0"/>
              <a:t>CONTENT</a:t>
            </a:r>
          </a:p>
        </p:txBody>
      </p:sp>
      <p:sp>
        <p:nvSpPr>
          <p:cNvPr id="28" name="文本占位符 2"/>
          <p:cNvSpPr>
            <a:spLocks noGrp="1"/>
          </p:cNvSpPr>
          <p:nvPr>
            <p:ph type="body" sz="quarter" idx="11" hasCustomPrompt="1"/>
          </p:nvPr>
        </p:nvSpPr>
        <p:spPr>
          <a:xfrm>
            <a:off x="7423986" y="1888565"/>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9" name="文本占位符 2"/>
          <p:cNvSpPr>
            <a:spLocks noGrp="1"/>
          </p:cNvSpPr>
          <p:nvPr>
            <p:ph type="body" sz="quarter" idx="12" hasCustomPrompt="1"/>
          </p:nvPr>
        </p:nvSpPr>
        <p:spPr>
          <a:xfrm>
            <a:off x="6096000" y="1765455"/>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0" name="文本占位符 2"/>
          <p:cNvSpPr>
            <a:spLocks noGrp="1"/>
          </p:cNvSpPr>
          <p:nvPr>
            <p:ph type="body" sz="quarter" idx="13" hasCustomPrompt="1"/>
          </p:nvPr>
        </p:nvSpPr>
        <p:spPr>
          <a:xfrm>
            <a:off x="7423986" y="3163871"/>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1" name="文本占位符 2"/>
          <p:cNvSpPr>
            <a:spLocks noGrp="1"/>
          </p:cNvSpPr>
          <p:nvPr>
            <p:ph type="body" sz="quarter" idx="14" hasCustomPrompt="1"/>
          </p:nvPr>
        </p:nvSpPr>
        <p:spPr>
          <a:xfrm>
            <a:off x="6096000" y="3040761"/>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2" name="文本占位符 2"/>
          <p:cNvSpPr>
            <a:spLocks noGrp="1"/>
          </p:cNvSpPr>
          <p:nvPr>
            <p:ph type="body" sz="quarter" idx="15" hasCustomPrompt="1"/>
          </p:nvPr>
        </p:nvSpPr>
        <p:spPr>
          <a:xfrm>
            <a:off x="7423986" y="4562288"/>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3" name="文本占位符 2"/>
          <p:cNvSpPr>
            <a:spLocks noGrp="1"/>
          </p:cNvSpPr>
          <p:nvPr>
            <p:ph type="body" sz="quarter" idx="16" hasCustomPrompt="1"/>
          </p:nvPr>
        </p:nvSpPr>
        <p:spPr>
          <a:xfrm>
            <a:off x="6096000" y="4439178"/>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Tree>
    <p:extLst>
      <p:ext uri="{BB962C8B-B14F-4D97-AF65-F5344CB8AC3E}">
        <p14:creationId xmlns="" xmlns:p14="http://schemas.microsoft.com/office/powerpoint/2010/main" val="443454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7" name="等腰三角形 6"/>
          <p:cNvSpPr/>
          <p:nvPr userDrawn="1"/>
        </p:nvSpPr>
        <p:spPr>
          <a:xfrm rot="5400000">
            <a:off x="-881063" y="738187"/>
            <a:ext cx="6858000" cy="5381625"/>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
          <p:cNvSpPr>
            <a:spLocks noGrp="1"/>
          </p:cNvSpPr>
          <p:nvPr>
            <p:ph type="body" sz="quarter" idx="10" hasCustomPrompt="1"/>
          </p:nvPr>
        </p:nvSpPr>
        <p:spPr>
          <a:xfrm>
            <a:off x="-106570" y="2921166"/>
            <a:ext cx="3823113" cy="1015663"/>
          </a:xfrm>
          <a:prstGeom prst="rect">
            <a:avLst/>
          </a:prstGeom>
        </p:spPr>
        <p:txBody>
          <a:bodyPr wrap="square">
            <a:spAutoFit/>
          </a:bodyPr>
          <a:lstStyle>
            <a:lvl1pPr marL="0" indent="0" algn="ctr">
              <a:lnSpc>
                <a:spcPct val="100000"/>
              </a:lnSpc>
              <a:spcBef>
                <a:spcPts val="0"/>
              </a:spcBef>
              <a:buNone/>
              <a:defRPr sz="6000" b="0">
                <a:solidFill>
                  <a:schemeClr val="tx1">
                    <a:lumMod val="85000"/>
                    <a:lumOff val="15000"/>
                  </a:schemeClr>
                </a:solidFill>
              </a:defRPr>
            </a:lvl1pPr>
          </a:lstStyle>
          <a:p>
            <a:pPr lvl="0"/>
            <a:r>
              <a:rPr lang="en-US" altLang="zh-CN" dirty="0"/>
              <a:t>CONTENT</a:t>
            </a:r>
          </a:p>
        </p:txBody>
      </p:sp>
      <p:sp>
        <p:nvSpPr>
          <p:cNvPr id="28" name="文本占位符 2"/>
          <p:cNvSpPr>
            <a:spLocks noGrp="1"/>
          </p:cNvSpPr>
          <p:nvPr>
            <p:ph type="body" sz="quarter" idx="11" hasCustomPrompt="1"/>
          </p:nvPr>
        </p:nvSpPr>
        <p:spPr>
          <a:xfrm>
            <a:off x="7423986" y="1122640"/>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9" name="文本占位符 2"/>
          <p:cNvSpPr>
            <a:spLocks noGrp="1"/>
          </p:cNvSpPr>
          <p:nvPr>
            <p:ph type="body" sz="quarter" idx="12" hasCustomPrompt="1"/>
          </p:nvPr>
        </p:nvSpPr>
        <p:spPr>
          <a:xfrm>
            <a:off x="6096000" y="999530"/>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0" name="文本占位符 2"/>
          <p:cNvSpPr>
            <a:spLocks noGrp="1"/>
          </p:cNvSpPr>
          <p:nvPr>
            <p:ph type="body" sz="quarter" idx="13" hasCustomPrompt="1"/>
          </p:nvPr>
        </p:nvSpPr>
        <p:spPr>
          <a:xfrm>
            <a:off x="7423986" y="2397946"/>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1" name="文本占位符 2"/>
          <p:cNvSpPr>
            <a:spLocks noGrp="1"/>
          </p:cNvSpPr>
          <p:nvPr>
            <p:ph type="body" sz="quarter" idx="14" hasCustomPrompt="1"/>
          </p:nvPr>
        </p:nvSpPr>
        <p:spPr>
          <a:xfrm>
            <a:off x="6096000" y="2274836"/>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2" name="文本占位符 2"/>
          <p:cNvSpPr>
            <a:spLocks noGrp="1"/>
          </p:cNvSpPr>
          <p:nvPr>
            <p:ph type="body" sz="quarter" idx="15" hasCustomPrompt="1"/>
          </p:nvPr>
        </p:nvSpPr>
        <p:spPr>
          <a:xfrm>
            <a:off x="7423986" y="3796363"/>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3" name="文本占位符 2"/>
          <p:cNvSpPr>
            <a:spLocks noGrp="1"/>
          </p:cNvSpPr>
          <p:nvPr>
            <p:ph type="body" sz="quarter" idx="16" hasCustomPrompt="1"/>
          </p:nvPr>
        </p:nvSpPr>
        <p:spPr>
          <a:xfrm>
            <a:off x="6096000" y="3673253"/>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4" name="文本占位符 2"/>
          <p:cNvSpPr>
            <a:spLocks noGrp="1"/>
          </p:cNvSpPr>
          <p:nvPr>
            <p:ph type="body" sz="quarter" idx="17" hasCustomPrompt="1"/>
          </p:nvPr>
        </p:nvSpPr>
        <p:spPr>
          <a:xfrm>
            <a:off x="7423986" y="5071669"/>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5" name="文本占位符 2"/>
          <p:cNvSpPr>
            <a:spLocks noGrp="1"/>
          </p:cNvSpPr>
          <p:nvPr>
            <p:ph type="body" sz="quarter" idx="18" hasCustomPrompt="1"/>
          </p:nvPr>
        </p:nvSpPr>
        <p:spPr>
          <a:xfrm>
            <a:off x="6096000" y="4948559"/>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Tree>
    <p:extLst>
      <p:ext uri="{BB962C8B-B14F-4D97-AF65-F5344CB8AC3E}">
        <p14:creationId xmlns="" xmlns:p14="http://schemas.microsoft.com/office/powerpoint/2010/main" val="175261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7" name="等腰三角形 6"/>
          <p:cNvSpPr/>
          <p:nvPr userDrawn="1"/>
        </p:nvSpPr>
        <p:spPr>
          <a:xfrm rot="5400000">
            <a:off x="-881063" y="738187"/>
            <a:ext cx="6858000" cy="5381625"/>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
          <p:cNvSpPr>
            <a:spLocks noGrp="1"/>
          </p:cNvSpPr>
          <p:nvPr>
            <p:ph type="body" sz="quarter" idx="10" hasCustomPrompt="1"/>
          </p:nvPr>
        </p:nvSpPr>
        <p:spPr>
          <a:xfrm>
            <a:off x="-106570" y="2921166"/>
            <a:ext cx="3823113" cy="1015663"/>
          </a:xfrm>
          <a:prstGeom prst="rect">
            <a:avLst/>
          </a:prstGeom>
        </p:spPr>
        <p:txBody>
          <a:bodyPr wrap="square">
            <a:spAutoFit/>
          </a:bodyPr>
          <a:lstStyle>
            <a:lvl1pPr marL="0" indent="0" algn="ctr">
              <a:lnSpc>
                <a:spcPct val="100000"/>
              </a:lnSpc>
              <a:spcBef>
                <a:spcPts val="0"/>
              </a:spcBef>
              <a:buNone/>
              <a:defRPr sz="6000" b="0">
                <a:solidFill>
                  <a:schemeClr val="tx1">
                    <a:lumMod val="85000"/>
                    <a:lumOff val="15000"/>
                  </a:schemeClr>
                </a:solidFill>
              </a:defRPr>
            </a:lvl1pPr>
          </a:lstStyle>
          <a:p>
            <a:pPr lvl="0"/>
            <a:r>
              <a:rPr lang="en-US" altLang="zh-CN" dirty="0"/>
              <a:t>CONTENT</a:t>
            </a:r>
          </a:p>
        </p:txBody>
      </p:sp>
      <p:sp>
        <p:nvSpPr>
          <p:cNvPr id="28" name="文本占位符 2"/>
          <p:cNvSpPr>
            <a:spLocks noGrp="1"/>
          </p:cNvSpPr>
          <p:nvPr>
            <p:ph type="body" sz="quarter" idx="11" hasCustomPrompt="1"/>
          </p:nvPr>
        </p:nvSpPr>
        <p:spPr>
          <a:xfrm>
            <a:off x="7423986" y="494062"/>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9" name="文本占位符 2"/>
          <p:cNvSpPr>
            <a:spLocks noGrp="1"/>
          </p:cNvSpPr>
          <p:nvPr>
            <p:ph type="body" sz="quarter" idx="12" hasCustomPrompt="1"/>
          </p:nvPr>
        </p:nvSpPr>
        <p:spPr>
          <a:xfrm>
            <a:off x="6096000" y="370952"/>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0" name="文本占位符 2"/>
          <p:cNvSpPr>
            <a:spLocks noGrp="1"/>
          </p:cNvSpPr>
          <p:nvPr>
            <p:ph type="body" sz="quarter" idx="13" hasCustomPrompt="1"/>
          </p:nvPr>
        </p:nvSpPr>
        <p:spPr>
          <a:xfrm>
            <a:off x="7423986" y="1769368"/>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1" name="文本占位符 2"/>
          <p:cNvSpPr>
            <a:spLocks noGrp="1"/>
          </p:cNvSpPr>
          <p:nvPr>
            <p:ph type="body" sz="quarter" idx="14" hasCustomPrompt="1"/>
          </p:nvPr>
        </p:nvSpPr>
        <p:spPr>
          <a:xfrm>
            <a:off x="6096000" y="1646258"/>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2" name="文本占位符 2"/>
          <p:cNvSpPr>
            <a:spLocks noGrp="1"/>
          </p:cNvSpPr>
          <p:nvPr>
            <p:ph type="body" sz="quarter" idx="15" hasCustomPrompt="1"/>
          </p:nvPr>
        </p:nvSpPr>
        <p:spPr>
          <a:xfrm>
            <a:off x="7423986" y="3100131"/>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3" name="文本占位符 2"/>
          <p:cNvSpPr>
            <a:spLocks noGrp="1"/>
          </p:cNvSpPr>
          <p:nvPr>
            <p:ph type="body" sz="quarter" idx="16" hasCustomPrompt="1"/>
          </p:nvPr>
        </p:nvSpPr>
        <p:spPr>
          <a:xfrm>
            <a:off x="6096000" y="2977021"/>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4" name="文本占位符 2"/>
          <p:cNvSpPr>
            <a:spLocks noGrp="1"/>
          </p:cNvSpPr>
          <p:nvPr>
            <p:ph type="body" sz="quarter" idx="17" hasCustomPrompt="1"/>
          </p:nvPr>
        </p:nvSpPr>
        <p:spPr>
          <a:xfrm>
            <a:off x="7423986" y="4375437"/>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5" name="文本占位符 2"/>
          <p:cNvSpPr>
            <a:spLocks noGrp="1"/>
          </p:cNvSpPr>
          <p:nvPr>
            <p:ph type="body" sz="quarter" idx="18" hasCustomPrompt="1"/>
          </p:nvPr>
        </p:nvSpPr>
        <p:spPr>
          <a:xfrm>
            <a:off x="6096000" y="4252327"/>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15" name="文本占位符 2"/>
          <p:cNvSpPr>
            <a:spLocks noGrp="1"/>
          </p:cNvSpPr>
          <p:nvPr>
            <p:ph type="body" sz="quarter" idx="19" hasCustomPrompt="1"/>
          </p:nvPr>
        </p:nvSpPr>
        <p:spPr>
          <a:xfrm>
            <a:off x="7423986" y="5773853"/>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16" name="文本占位符 2"/>
          <p:cNvSpPr>
            <a:spLocks noGrp="1"/>
          </p:cNvSpPr>
          <p:nvPr>
            <p:ph type="body" sz="quarter" idx="20" hasCustomPrompt="1"/>
          </p:nvPr>
        </p:nvSpPr>
        <p:spPr>
          <a:xfrm>
            <a:off x="6096000" y="5650743"/>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Tree>
    <p:extLst>
      <p:ext uri="{BB962C8B-B14F-4D97-AF65-F5344CB8AC3E}">
        <p14:creationId xmlns="" xmlns:p14="http://schemas.microsoft.com/office/powerpoint/2010/main" val="3405309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25052"/>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7" name="等腰三角形 6"/>
          <p:cNvSpPr/>
          <p:nvPr userDrawn="1"/>
        </p:nvSpPr>
        <p:spPr>
          <a:xfrm rot="5400000">
            <a:off x="-881063" y="738187"/>
            <a:ext cx="6858000" cy="5381625"/>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
          <p:cNvSpPr>
            <a:spLocks noGrp="1"/>
          </p:cNvSpPr>
          <p:nvPr>
            <p:ph type="body" sz="quarter" idx="10" hasCustomPrompt="1"/>
          </p:nvPr>
        </p:nvSpPr>
        <p:spPr>
          <a:xfrm>
            <a:off x="-106570" y="2921166"/>
            <a:ext cx="3823113" cy="1015663"/>
          </a:xfrm>
          <a:prstGeom prst="rect">
            <a:avLst/>
          </a:prstGeom>
        </p:spPr>
        <p:txBody>
          <a:bodyPr wrap="square">
            <a:spAutoFit/>
          </a:bodyPr>
          <a:lstStyle>
            <a:lvl1pPr marL="0" indent="0" algn="ctr">
              <a:lnSpc>
                <a:spcPct val="100000"/>
              </a:lnSpc>
              <a:spcBef>
                <a:spcPts val="0"/>
              </a:spcBef>
              <a:buNone/>
              <a:defRPr sz="6000" b="0">
                <a:solidFill>
                  <a:schemeClr val="tx1">
                    <a:lumMod val="85000"/>
                    <a:lumOff val="15000"/>
                  </a:schemeClr>
                </a:solidFill>
              </a:defRPr>
            </a:lvl1pPr>
          </a:lstStyle>
          <a:p>
            <a:pPr lvl="0"/>
            <a:r>
              <a:rPr lang="en-US" altLang="zh-CN" dirty="0"/>
              <a:t>CONTENT</a:t>
            </a:r>
          </a:p>
        </p:txBody>
      </p:sp>
      <p:sp>
        <p:nvSpPr>
          <p:cNvPr id="28" name="文本占位符 2"/>
          <p:cNvSpPr>
            <a:spLocks noGrp="1"/>
          </p:cNvSpPr>
          <p:nvPr>
            <p:ph type="body" sz="quarter" idx="11" hasCustomPrompt="1"/>
          </p:nvPr>
        </p:nvSpPr>
        <p:spPr>
          <a:xfrm>
            <a:off x="7423986" y="1213252"/>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9" name="文本占位符 2"/>
          <p:cNvSpPr>
            <a:spLocks noGrp="1"/>
          </p:cNvSpPr>
          <p:nvPr>
            <p:ph type="body" sz="quarter" idx="12" hasCustomPrompt="1"/>
          </p:nvPr>
        </p:nvSpPr>
        <p:spPr>
          <a:xfrm>
            <a:off x="6096000" y="1090142"/>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15" name="文本占位符 2"/>
          <p:cNvSpPr>
            <a:spLocks noGrp="1"/>
          </p:cNvSpPr>
          <p:nvPr>
            <p:ph type="body" sz="quarter" idx="13" hasCustomPrompt="1"/>
          </p:nvPr>
        </p:nvSpPr>
        <p:spPr>
          <a:xfrm>
            <a:off x="7423986" y="1988176"/>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16" name="文本占位符 2"/>
          <p:cNvSpPr>
            <a:spLocks noGrp="1"/>
          </p:cNvSpPr>
          <p:nvPr>
            <p:ph type="body" sz="quarter" idx="14" hasCustomPrompt="1"/>
          </p:nvPr>
        </p:nvSpPr>
        <p:spPr>
          <a:xfrm>
            <a:off x="6096000" y="1865066"/>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17" name="文本占位符 2"/>
          <p:cNvSpPr>
            <a:spLocks noGrp="1"/>
          </p:cNvSpPr>
          <p:nvPr>
            <p:ph type="body" sz="quarter" idx="15" hasCustomPrompt="1"/>
          </p:nvPr>
        </p:nvSpPr>
        <p:spPr>
          <a:xfrm>
            <a:off x="7423986" y="2757617"/>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18" name="文本占位符 2"/>
          <p:cNvSpPr>
            <a:spLocks noGrp="1"/>
          </p:cNvSpPr>
          <p:nvPr>
            <p:ph type="body" sz="quarter" idx="16" hasCustomPrompt="1"/>
          </p:nvPr>
        </p:nvSpPr>
        <p:spPr>
          <a:xfrm>
            <a:off x="6096000" y="2634507"/>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22" name="文本占位符 2"/>
          <p:cNvSpPr>
            <a:spLocks noGrp="1"/>
          </p:cNvSpPr>
          <p:nvPr>
            <p:ph type="body" sz="quarter" idx="17" hasCustomPrompt="1"/>
          </p:nvPr>
        </p:nvSpPr>
        <p:spPr>
          <a:xfrm>
            <a:off x="7423986" y="3549653"/>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3" name="文本占位符 2"/>
          <p:cNvSpPr>
            <a:spLocks noGrp="1"/>
          </p:cNvSpPr>
          <p:nvPr>
            <p:ph type="body" sz="quarter" idx="18" hasCustomPrompt="1"/>
          </p:nvPr>
        </p:nvSpPr>
        <p:spPr>
          <a:xfrm>
            <a:off x="6096000" y="3426543"/>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24" name="文本占位符 2"/>
          <p:cNvSpPr>
            <a:spLocks noGrp="1"/>
          </p:cNvSpPr>
          <p:nvPr>
            <p:ph type="body" sz="quarter" idx="19" hasCustomPrompt="1"/>
          </p:nvPr>
        </p:nvSpPr>
        <p:spPr>
          <a:xfrm>
            <a:off x="7423986" y="4321860"/>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5" name="文本占位符 2"/>
          <p:cNvSpPr>
            <a:spLocks noGrp="1"/>
          </p:cNvSpPr>
          <p:nvPr>
            <p:ph type="body" sz="quarter" idx="20" hasCustomPrompt="1"/>
          </p:nvPr>
        </p:nvSpPr>
        <p:spPr>
          <a:xfrm>
            <a:off x="6096000" y="4198750"/>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26" name="文本占位符 2"/>
          <p:cNvSpPr>
            <a:spLocks noGrp="1"/>
          </p:cNvSpPr>
          <p:nvPr>
            <p:ph type="body" sz="quarter" idx="21" hasCustomPrompt="1"/>
          </p:nvPr>
        </p:nvSpPr>
        <p:spPr>
          <a:xfrm>
            <a:off x="7423986" y="5109223"/>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6" name="文本占位符 2"/>
          <p:cNvSpPr>
            <a:spLocks noGrp="1"/>
          </p:cNvSpPr>
          <p:nvPr>
            <p:ph type="body" sz="quarter" idx="22" hasCustomPrompt="1"/>
          </p:nvPr>
        </p:nvSpPr>
        <p:spPr>
          <a:xfrm>
            <a:off x="6096000" y="4986113"/>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Tree>
    <p:extLst>
      <p:ext uri="{BB962C8B-B14F-4D97-AF65-F5344CB8AC3E}">
        <p14:creationId xmlns="" xmlns:p14="http://schemas.microsoft.com/office/powerpoint/2010/main" val="4115063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矩形 14"/>
          <p:cNvSpPr/>
          <p:nvPr userDrawn="1"/>
        </p:nvSpPr>
        <p:spPr>
          <a:xfrm>
            <a:off x="0" y="3682"/>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占位符 2"/>
          <p:cNvSpPr>
            <a:spLocks noGrp="1"/>
          </p:cNvSpPr>
          <p:nvPr>
            <p:ph type="body" sz="quarter" idx="10" hasCustomPrompt="1"/>
          </p:nvPr>
        </p:nvSpPr>
        <p:spPr>
          <a:xfrm>
            <a:off x="2055603" y="1260242"/>
            <a:ext cx="3823113" cy="3770263"/>
          </a:xfrm>
          <a:prstGeom prst="rect">
            <a:avLst/>
          </a:prstGeom>
        </p:spPr>
        <p:txBody>
          <a:bodyPr wrap="square">
            <a:spAutoFit/>
          </a:bodyPr>
          <a:lstStyle>
            <a:lvl1pPr marL="0" indent="0" algn="ctr">
              <a:lnSpc>
                <a:spcPct val="100000"/>
              </a:lnSpc>
              <a:spcBef>
                <a:spcPts val="0"/>
              </a:spcBef>
              <a:buNone/>
              <a:defRPr sz="23900" b="0">
                <a:solidFill>
                  <a:schemeClr val="bg1"/>
                </a:solidFill>
              </a:defRPr>
            </a:lvl1pPr>
          </a:lstStyle>
          <a:p>
            <a:pPr lvl="0"/>
            <a:r>
              <a:rPr lang="en-US" altLang="zh-CN" dirty="0"/>
              <a:t>1</a:t>
            </a:r>
          </a:p>
        </p:txBody>
      </p:sp>
      <p:sp>
        <p:nvSpPr>
          <p:cNvPr id="18" name="文本占位符 2"/>
          <p:cNvSpPr>
            <a:spLocks noGrp="1"/>
          </p:cNvSpPr>
          <p:nvPr>
            <p:ph type="body" sz="quarter" idx="11" hasCustomPrompt="1"/>
          </p:nvPr>
        </p:nvSpPr>
        <p:spPr>
          <a:xfrm>
            <a:off x="6096001" y="2988709"/>
            <a:ext cx="5483192" cy="769441"/>
          </a:xfrm>
          <a:prstGeom prst="rect">
            <a:avLst/>
          </a:prstGeom>
        </p:spPr>
        <p:txBody>
          <a:bodyPr wrap="square">
            <a:spAutoFit/>
          </a:bodyPr>
          <a:lstStyle>
            <a:lvl1pPr marL="0" indent="0" algn="l">
              <a:lnSpc>
                <a:spcPct val="100000"/>
              </a:lnSpc>
              <a:spcBef>
                <a:spcPts val="0"/>
              </a:spcBef>
              <a:buNone/>
              <a:defRPr sz="4400" b="1">
                <a:solidFill>
                  <a:schemeClr val="bg1"/>
                </a:solidFill>
              </a:defRPr>
            </a:lvl1pPr>
          </a:lstStyle>
          <a:p>
            <a:pPr lvl="0"/>
            <a:r>
              <a:rPr lang="zh-CN" altLang="en-US" dirty="0"/>
              <a:t>点击此处添加标题</a:t>
            </a:r>
          </a:p>
        </p:txBody>
      </p:sp>
    </p:spTree>
    <p:extLst>
      <p:ext uri="{BB962C8B-B14F-4D97-AF65-F5344CB8AC3E}">
        <p14:creationId xmlns="" xmlns:p14="http://schemas.microsoft.com/office/powerpoint/2010/main" val="3274628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77800">
              <a:schemeClr val="bg1">
                <a:alpha val="32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77800">
              <a:schemeClr val="bg1">
                <a:alpha val="32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489161" y="477910"/>
            <a:ext cx="3213677" cy="568180"/>
          </a:xfrm>
          <a:prstGeom prst="rect">
            <a:avLst/>
          </a:prstGeom>
        </p:spPr>
        <p:txBody>
          <a:bodyPr/>
          <a:lstStyle>
            <a:lvl1pPr marL="0" indent="0" algn="ctr">
              <a:lnSpc>
                <a:spcPct val="100000"/>
              </a:lnSpc>
              <a:spcBef>
                <a:spcPts val="0"/>
              </a:spcBef>
              <a:buNone/>
              <a:defRPr b="1">
                <a:solidFill>
                  <a:schemeClr val="bg1"/>
                </a:solidFill>
              </a:defRPr>
            </a:lvl1pPr>
          </a:lstStyle>
          <a:p>
            <a:pPr lvl="0"/>
            <a:r>
              <a:rPr lang="zh-CN" altLang="en-US" dirty="0"/>
              <a:t>单击此处添加文本</a:t>
            </a:r>
          </a:p>
        </p:txBody>
      </p:sp>
    </p:spTree>
    <p:extLst>
      <p:ext uri="{BB962C8B-B14F-4D97-AF65-F5344CB8AC3E}">
        <p14:creationId xmlns="" xmlns:p14="http://schemas.microsoft.com/office/powerpoint/2010/main" val="2929746679"/>
      </p:ext>
    </p:extLst>
  </p:cSld>
  <p:clrMapOvr>
    <a:masterClrMapping/>
  </p:clrMapOvr>
  <p:extLst mod="1">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chemeClr val="accent1"/>
            </a:solidFill>
          </a:ln>
          <a:effectLst>
            <a:glow rad="139700">
              <a:schemeClr val="bg1">
                <a:alpha val="3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占位符 2"/>
          <p:cNvSpPr>
            <a:spLocks noGrp="1"/>
          </p:cNvSpPr>
          <p:nvPr>
            <p:ph type="body" sz="quarter" idx="10" hasCustomPrompt="1"/>
          </p:nvPr>
        </p:nvSpPr>
        <p:spPr>
          <a:xfrm>
            <a:off x="2893599" y="2452643"/>
            <a:ext cx="6404801" cy="1200329"/>
          </a:xfrm>
          <a:prstGeom prst="rect">
            <a:avLst/>
          </a:prstGeom>
        </p:spPr>
        <p:txBody>
          <a:bodyPr wrap="square">
            <a:spAutoFit/>
          </a:bodyPr>
          <a:lstStyle>
            <a:lvl1pPr marL="0" indent="0" algn="ctr">
              <a:lnSpc>
                <a:spcPct val="100000"/>
              </a:lnSpc>
              <a:spcBef>
                <a:spcPts val="0"/>
              </a:spcBef>
              <a:buNone/>
              <a:defRPr sz="7200" b="1">
                <a:solidFill>
                  <a:schemeClr val="tx1"/>
                </a:solidFill>
              </a:defRPr>
            </a:lvl1pPr>
          </a:lstStyle>
          <a:p>
            <a:pPr lvl="0"/>
            <a:r>
              <a:rPr lang="en-US" altLang="zh-CN" dirty="0"/>
              <a:t>THANK YOU</a:t>
            </a:r>
          </a:p>
        </p:txBody>
      </p:sp>
    </p:spTree>
    <p:extLst>
      <p:ext uri="{BB962C8B-B14F-4D97-AF65-F5344CB8AC3E}">
        <p14:creationId xmlns="" xmlns:p14="http://schemas.microsoft.com/office/powerpoint/2010/main" val="2433442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02159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48774057"/>
      </p:ext>
    </p:extLst>
  </p:cSld>
  <p:clrMap bg1="lt1" tx1="dk1" bg2="lt2" tx2="dk2" accent1="accent1" accent2="accent2" accent3="accent3" accent4="accent4" accent5="accent5" accent6="accent6" hlink="hlink" folHlink="folHlink"/>
  <p:sldLayoutIdLst>
    <p:sldLayoutId id="2147483689" r:id="rId1"/>
    <p:sldLayoutId id="2147483694" r:id="rId2"/>
    <p:sldLayoutId id="2147483691" r:id="rId3"/>
    <p:sldLayoutId id="2147483695" r:id="rId4"/>
    <p:sldLayoutId id="2147483696" r:id="rId5"/>
    <p:sldLayoutId id="2147483692" r:id="rId6"/>
    <p:sldLayoutId id="2147483690" r:id="rId7"/>
    <p:sldLayoutId id="2147483693" r:id="rId8"/>
    <p:sldLayoutId id="214748369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27390332"/>
      </p:ext>
    </p:extLst>
  </p:cSld>
  <p:clrMap bg1="lt1" tx1="dk1" bg2="lt2" tx2="dk2" accent1="accent1" accent2="accent2" accent3="accent3" accent4="accent4" accent5="accent5" accent6="accent6" hlink="hlink" folHlink="folHlink"/>
  <p:sldLayoutIdLst>
    <p:sldLayoutId id="2147483680" r:id="rId1"/>
    <p:sldLayoutId id="2147483686"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a:t>POWERPOINT</a:t>
            </a:r>
          </a:p>
          <a:p>
            <a:r>
              <a:rPr lang="en-US" altLang="zh-CN"/>
              <a:t>TEMPLATE</a:t>
            </a:r>
            <a:endParaRPr lang="en-US" altLang="zh-CN" dirty="0"/>
          </a:p>
        </p:txBody>
      </p:sp>
      <p:sp>
        <p:nvSpPr>
          <p:cNvPr id="5" name="文本占位符 4"/>
          <p:cNvSpPr>
            <a:spLocks noGrp="1"/>
          </p:cNvSpPr>
          <p:nvPr>
            <p:ph type="body" sz="quarter" idx="11"/>
          </p:nvPr>
        </p:nvSpPr>
        <p:spPr/>
        <p:txBody>
          <a:bodyPr/>
          <a:lstStyle/>
          <a:p>
            <a:r>
              <a:rPr lang="en-US" altLang="zh-CN"/>
              <a:t>PRESENTED BY OfficePLUS</a:t>
            </a:r>
            <a:endParaRPr lang="en-US" altLang="zh-CN" dirty="0"/>
          </a:p>
        </p:txBody>
      </p:sp>
      <p:pic>
        <p:nvPicPr>
          <p:cNvPr id="6" name="图片 5">
            <a:hlinkClick r:id="rId2"/>
          </p:cNvPr>
          <p:cNvPicPr>
            <a:picLocks noChangeAspect="1"/>
          </p:cNvPicPr>
          <p:nvPr/>
        </p:nvPicPr>
        <p:blipFill>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9848899" y="6212764"/>
            <a:ext cx="1828800" cy="241402"/>
          </a:xfrm>
          <a:prstGeom prst="rect">
            <a:avLst/>
          </a:prstGeom>
        </p:spPr>
      </p:pic>
    </p:spTree>
    <p:extLst>
      <p:ext uri="{BB962C8B-B14F-4D97-AF65-F5344CB8AC3E}">
        <p14:creationId xmlns="" xmlns:p14="http://schemas.microsoft.com/office/powerpoint/2010/main" val="32780877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203959" y="477910"/>
            <a:ext cx="3727540" cy="568180"/>
          </a:xfrm>
        </p:spPr>
        <p:txBody>
          <a:bodyPr/>
          <a:lstStyle/>
          <a:p>
            <a:r>
              <a:rPr lang="en-US" altLang="zh-CN" dirty="0" smtClean="0"/>
              <a:t>From </a:t>
            </a:r>
            <a:r>
              <a:rPr lang="en-US" altLang="zh-CN" dirty="0" err="1" smtClean="0"/>
              <a:t>Papaver</a:t>
            </a:r>
            <a:r>
              <a:rPr lang="en-US" altLang="zh-CN" dirty="0" smtClean="0"/>
              <a:t> to Opium</a:t>
            </a:r>
          </a:p>
        </p:txBody>
      </p:sp>
      <p:sp>
        <p:nvSpPr>
          <p:cNvPr id="23" name="圆角右箭头 22"/>
          <p:cNvSpPr/>
          <p:nvPr/>
        </p:nvSpPr>
        <p:spPr>
          <a:xfrm rot="5400000" flipH="1" flipV="1">
            <a:off x="6190647" y="-2091017"/>
            <a:ext cx="1882068" cy="9950406"/>
          </a:xfrm>
          <a:prstGeom prst="bentArrow">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4" name="圆角右箭头 23"/>
          <p:cNvSpPr/>
          <p:nvPr/>
        </p:nvSpPr>
        <p:spPr>
          <a:xfrm rot="5400000">
            <a:off x="4004006" y="171383"/>
            <a:ext cx="1882068" cy="9950406"/>
          </a:xfrm>
          <a:prstGeom prst="bentArrow">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grpSp>
        <p:nvGrpSpPr>
          <p:cNvPr id="25" name="组合 24"/>
          <p:cNvGrpSpPr/>
          <p:nvPr/>
        </p:nvGrpSpPr>
        <p:grpSpPr>
          <a:xfrm>
            <a:off x="3298174" y="1632084"/>
            <a:ext cx="477936" cy="491980"/>
            <a:chOff x="5214060" y="1690139"/>
            <a:chExt cx="477936" cy="491980"/>
          </a:xfrm>
        </p:grpSpPr>
        <p:sp>
          <p:nvSpPr>
            <p:cNvPr id="26" name="椭圆 25"/>
            <p:cNvSpPr/>
            <p:nvPr/>
          </p:nvSpPr>
          <p:spPr>
            <a:xfrm>
              <a:off x="5214060" y="1704183"/>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7" name="矩形 26"/>
            <p:cNvSpPr/>
            <p:nvPr/>
          </p:nvSpPr>
          <p:spPr>
            <a:xfrm>
              <a:off x="5248681" y="1690139"/>
              <a:ext cx="340158" cy="461665"/>
            </a:xfrm>
            <a:prstGeom prst="rect">
              <a:avLst/>
            </a:prstGeom>
            <a:noFill/>
            <a:ln>
              <a:noFill/>
            </a:ln>
            <a:effectLst>
              <a:glow rad="228600">
                <a:schemeClr val="accent3">
                  <a:satMod val="175000"/>
                  <a:alpha val="40000"/>
                </a:schemeClr>
              </a:glow>
            </a:effectLst>
            <a:extLst/>
          </p:spPr>
          <p:txBody>
            <a:bodyPr wrap="none">
              <a:spAutoFit/>
            </a:bodyPr>
            <a:lstStyle/>
            <a:p>
              <a:pPr defTabSz="914400" fontAlgn="base">
                <a:spcBef>
                  <a:spcPct val="0"/>
                </a:spcBef>
                <a:spcAft>
                  <a:spcPct val="0"/>
                </a:spcAft>
              </a:pPr>
              <a:r>
                <a:rPr lang="en-US" altLang="zh-CN" sz="2400" b="1" dirty="0">
                  <a:solidFill>
                    <a:srgbClr val="EAE7D4"/>
                  </a:solidFill>
                  <a:ea typeface="微软雅黑" pitchFamily="34" charset="-122"/>
                </a:rPr>
                <a:t>1</a:t>
              </a:r>
              <a:endParaRPr lang="zh-CN" altLang="en-US" sz="2400" b="1" dirty="0">
                <a:solidFill>
                  <a:srgbClr val="EAE7D4"/>
                </a:solidFill>
                <a:ea typeface="微软雅黑" pitchFamily="34" charset="-122"/>
              </a:endParaRPr>
            </a:p>
          </p:txBody>
        </p:sp>
      </p:grpSp>
      <p:sp>
        <p:nvSpPr>
          <p:cNvPr id="28" name="矩形 7"/>
          <p:cNvSpPr>
            <a:spLocks noChangeArrowheads="1"/>
          </p:cNvSpPr>
          <p:nvPr/>
        </p:nvSpPr>
        <p:spPr bwMode="auto">
          <a:xfrm>
            <a:off x="3788531" y="1629175"/>
            <a:ext cx="197682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a:r>
              <a:rPr lang="en-US" altLang="zh-CN" sz="2400" b="1" dirty="0" smtClean="0">
                <a:solidFill>
                  <a:srgbClr val="42D2C4"/>
                </a:solidFill>
                <a:latin typeface="Century Gothic" pitchFamily="34" charset="0"/>
              </a:rPr>
              <a:t>Introduction</a:t>
            </a:r>
            <a:endParaRPr lang="zh-CN" altLang="en-US" sz="2400" b="1" dirty="0">
              <a:solidFill>
                <a:srgbClr val="42D2C4"/>
              </a:solidFill>
              <a:latin typeface="Century Gothic" pitchFamily="34" charset="0"/>
            </a:endParaRPr>
          </a:p>
        </p:txBody>
      </p:sp>
      <p:sp>
        <p:nvSpPr>
          <p:cNvPr id="29" name="矩形 6"/>
          <p:cNvSpPr>
            <a:spLocks noChangeArrowheads="1"/>
          </p:cNvSpPr>
          <p:nvPr/>
        </p:nvSpPr>
        <p:spPr bwMode="auto">
          <a:xfrm>
            <a:off x="3769368" y="2160171"/>
            <a:ext cx="2355660"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Papaver cultivation technique was introduced in China in late AD7.</a:t>
            </a:r>
            <a:endParaRPr lang="zh-CN" altLang="en-US" sz="1600" dirty="0">
              <a:solidFill>
                <a:schemeClr val="bg1"/>
              </a:solidFill>
              <a:latin typeface="Century Gothic" panose="020B0502020202020204" pitchFamily="34" charset="0"/>
            </a:endParaRPr>
          </a:p>
        </p:txBody>
      </p:sp>
      <p:grpSp>
        <p:nvGrpSpPr>
          <p:cNvPr id="30" name="组合 29"/>
          <p:cNvGrpSpPr/>
          <p:nvPr/>
        </p:nvGrpSpPr>
        <p:grpSpPr>
          <a:xfrm>
            <a:off x="6038180" y="1617566"/>
            <a:ext cx="477936" cy="506979"/>
            <a:chOff x="7170296" y="1690139"/>
            <a:chExt cx="477936" cy="506979"/>
          </a:xfrm>
        </p:grpSpPr>
        <p:sp>
          <p:nvSpPr>
            <p:cNvPr id="31" name="椭圆 30"/>
            <p:cNvSpPr/>
            <p:nvPr/>
          </p:nvSpPr>
          <p:spPr>
            <a:xfrm>
              <a:off x="7170296" y="1719182"/>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2" name="矩形 31"/>
            <p:cNvSpPr/>
            <p:nvPr/>
          </p:nvSpPr>
          <p:spPr>
            <a:xfrm>
              <a:off x="7203431" y="1690139"/>
              <a:ext cx="34015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EAE7D4"/>
                  </a:solidFill>
                  <a:ea typeface="微软雅黑" pitchFamily="34" charset="-122"/>
                </a:rPr>
                <a:t>2</a:t>
              </a:r>
              <a:endParaRPr lang="zh-CN" altLang="en-US" sz="2400" b="1" dirty="0">
                <a:solidFill>
                  <a:srgbClr val="EAE7D4"/>
                </a:solidFill>
                <a:ea typeface="微软雅黑" pitchFamily="34" charset="-122"/>
              </a:endParaRPr>
            </a:p>
          </p:txBody>
        </p:sp>
      </p:grpSp>
      <p:sp>
        <p:nvSpPr>
          <p:cNvPr id="33" name="矩形 7"/>
          <p:cNvSpPr>
            <a:spLocks noChangeArrowheads="1"/>
          </p:cNvSpPr>
          <p:nvPr/>
        </p:nvSpPr>
        <p:spPr bwMode="auto">
          <a:xfrm>
            <a:off x="6448091" y="1631111"/>
            <a:ext cx="287450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a:r>
              <a:rPr lang="en-US" altLang="zh-CN" sz="2400" b="1" dirty="0" smtClean="0">
                <a:solidFill>
                  <a:srgbClr val="42D2C4"/>
                </a:solidFill>
                <a:latin typeface="Century Gothic" pitchFamily="34" charset="0"/>
              </a:rPr>
              <a:t>Flower Admiration</a:t>
            </a:r>
            <a:endParaRPr lang="zh-CN" altLang="en-US" sz="2400" b="1" dirty="0">
              <a:solidFill>
                <a:srgbClr val="42D2C4"/>
              </a:solidFill>
              <a:latin typeface="Century Gothic" pitchFamily="34" charset="0"/>
            </a:endParaRPr>
          </a:p>
        </p:txBody>
      </p:sp>
      <p:sp>
        <p:nvSpPr>
          <p:cNvPr id="34" name="矩形 6"/>
          <p:cNvSpPr>
            <a:spLocks noChangeArrowheads="1"/>
          </p:cNvSpPr>
          <p:nvPr/>
        </p:nvSpPr>
        <p:spPr bwMode="auto">
          <a:xfrm>
            <a:off x="6457955" y="2162109"/>
            <a:ext cx="2947302"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In Tang dynasty, papavers were mainly used for flower admiration.</a:t>
            </a:r>
            <a:endParaRPr lang="zh-CN" altLang="en-US" sz="1600" dirty="0">
              <a:solidFill>
                <a:schemeClr val="bg1"/>
              </a:solidFill>
              <a:latin typeface="Century Gothic" panose="020B0502020202020204" pitchFamily="34" charset="0"/>
            </a:endParaRPr>
          </a:p>
        </p:txBody>
      </p:sp>
      <p:grpSp>
        <p:nvGrpSpPr>
          <p:cNvPr id="35" name="组合 34"/>
          <p:cNvGrpSpPr/>
          <p:nvPr/>
        </p:nvGrpSpPr>
        <p:grpSpPr>
          <a:xfrm>
            <a:off x="9300860" y="1628946"/>
            <a:ext cx="477936" cy="495116"/>
            <a:chOff x="9155718" y="1687003"/>
            <a:chExt cx="477936" cy="495116"/>
          </a:xfrm>
        </p:grpSpPr>
        <p:sp>
          <p:nvSpPr>
            <p:cNvPr id="36" name="椭圆 35"/>
            <p:cNvSpPr/>
            <p:nvPr/>
          </p:nvSpPr>
          <p:spPr>
            <a:xfrm>
              <a:off x="9155718" y="1704183"/>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7" name="矩形 36"/>
            <p:cNvSpPr/>
            <p:nvPr/>
          </p:nvSpPr>
          <p:spPr>
            <a:xfrm>
              <a:off x="9182809" y="1687003"/>
              <a:ext cx="34015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EAE7D4"/>
                  </a:solidFill>
                  <a:ea typeface="微软雅黑" pitchFamily="34" charset="-122"/>
                </a:rPr>
                <a:t>3</a:t>
              </a:r>
              <a:endParaRPr lang="zh-CN" altLang="en-US" sz="2400" b="1" dirty="0">
                <a:solidFill>
                  <a:srgbClr val="EAE7D4"/>
                </a:solidFill>
                <a:ea typeface="微软雅黑" pitchFamily="34" charset="-122"/>
              </a:endParaRPr>
            </a:p>
          </p:txBody>
        </p:sp>
      </p:grpSp>
      <p:sp>
        <p:nvSpPr>
          <p:cNvPr id="38" name="矩形 7"/>
          <p:cNvSpPr>
            <a:spLocks noChangeArrowheads="1"/>
          </p:cNvSpPr>
          <p:nvPr/>
        </p:nvSpPr>
        <p:spPr bwMode="auto">
          <a:xfrm>
            <a:off x="9869806" y="1633047"/>
            <a:ext cx="158889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a:r>
              <a:rPr lang="en-US" altLang="zh-CN" sz="2400" b="1" dirty="0" smtClean="0">
                <a:solidFill>
                  <a:srgbClr val="42D2C4"/>
                </a:solidFill>
                <a:latin typeface="Century Gothic" pitchFamily="34" charset="0"/>
              </a:rPr>
              <a:t>Medicine</a:t>
            </a:r>
            <a:endParaRPr lang="zh-CN" altLang="en-US" sz="2400" b="1" dirty="0">
              <a:solidFill>
                <a:srgbClr val="42D2C4"/>
              </a:solidFill>
              <a:latin typeface="Century Gothic" pitchFamily="34" charset="0"/>
            </a:endParaRPr>
          </a:p>
        </p:txBody>
      </p:sp>
      <p:sp>
        <p:nvSpPr>
          <p:cNvPr id="39" name="矩形 6"/>
          <p:cNvSpPr>
            <a:spLocks noChangeArrowheads="1"/>
          </p:cNvSpPr>
          <p:nvPr/>
        </p:nvSpPr>
        <p:spPr bwMode="auto">
          <a:xfrm>
            <a:off x="9720014" y="2120501"/>
            <a:ext cx="2718729"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During the Song and Yuan dynasties, the medical function of papaver was highly valued and widely used .</a:t>
            </a:r>
            <a:endParaRPr lang="zh-CN" altLang="en-US" sz="1600" dirty="0">
              <a:solidFill>
                <a:schemeClr val="bg1"/>
              </a:solidFill>
              <a:latin typeface="Century Gothic" panose="020B0502020202020204" pitchFamily="34" charset="0"/>
            </a:endParaRPr>
          </a:p>
        </p:txBody>
      </p:sp>
      <p:grpSp>
        <p:nvGrpSpPr>
          <p:cNvPr id="41" name="组合 40"/>
          <p:cNvGrpSpPr/>
          <p:nvPr/>
        </p:nvGrpSpPr>
        <p:grpSpPr>
          <a:xfrm>
            <a:off x="0" y="5845599"/>
            <a:ext cx="477936" cy="492703"/>
            <a:chOff x="506795" y="5860113"/>
            <a:chExt cx="477936" cy="492703"/>
          </a:xfrm>
        </p:grpSpPr>
        <p:sp>
          <p:nvSpPr>
            <p:cNvPr id="42" name="椭圆 41"/>
            <p:cNvSpPr/>
            <p:nvPr/>
          </p:nvSpPr>
          <p:spPr>
            <a:xfrm flipV="1">
              <a:off x="506795" y="5874880"/>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43" name="矩形 42"/>
            <p:cNvSpPr/>
            <p:nvPr/>
          </p:nvSpPr>
          <p:spPr>
            <a:xfrm rot="10800000" flipV="1">
              <a:off x="584154" y="5860113"/>
              <a:ext cx="34015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EAE7D4"/>
                  </a:solidFill>
                  <a:ea typeface="微软雅黑" pitchFamily="34" charset="-122"/>
                </a:rPr>
                <a:t>1</a:t>
              </a:r>
              <a:endParaRPr lang="zh-CN" altLang="en-US" sz="2400" b="1" dirty="0">
                <a:solidFill>
                  <a:srgbClr val="EAE7D4"/>
                </a:solidFill>
                <a:ea typeface="微软雅黑" pitchFamily="34" charset="-122"/>
              </a:endParaRPr>
            </a:p>
          </p:txBody>
        </p:sp>
      </p:grpSp>
      <p:sp>
        <p:nvSpPr>
          <p:cNvPr id="44" name="矩形 7"/>
          <p:cNvSpPr>
            <a:spLocks noChangeArrowheads="1"/>
          </p:cNvSpPr>
          <p:nvPr/>
        </p:nvSpPr>
        <p:spPr bwMode="auto">
          <a:xfrm>
            <a:off x="442994" y="4651936"/>
            <a:ext cx="197682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42D2C4"/>
                </a:solidFill>
                <a:latin typeface="Century Gothic" pitchFamily="34" charset="0"/>
              </a:rPr>
              <a:t>Introduction</a:t>
            </a:r>
            <a:endParaRPr lang="zh-CN" altLang="en-US" sz="2400" b="1" dirty="0">
              <a:solidFill>
                <a:srgbClr val="42D2C4"/>
              </a:solidFill>
              <a:latin typeface="Century Gothic" pitchFamily="34" charset="0"/>
            </a:endParaRPr>
          </a:p>
        </p:txBody>
      </p:sp>
      <p:sp>
        <p:nvSpPr>
          <p:cNvPr id="45" name="矩形 6"/>
          <p:cNvSpPr>
            <a:spLocks noChangeArrowheads="1"/>
          </p:cNvSpPr>
          <p:nvPr/>
        </p:nvSpPr>
        <p:spPr bwMode="auto">
          <a:xfrm>
            <a:off x="442993" y="5179151"/>
            <a:ext cx="244535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Opium was introduced in Ming dynasty</a:t>
            </a:r>
            <a:r>
              <a:rPr lang="en-US" altLang="zh-CN" sz="1050" dirty="0" smtClean="0">
                <a:solidFill>
                  <a:schemeClr val="bg1"/>
                </a:solidFill>
                <a:latin typeface="微软雅黑" panose="020B0503020204020204" pitchFamily="34" charset="-122"/>
                <a:ea typeface="微软雅黑" panose="020B0503020204020204" pitchFamily="34" charset="-122"/>
              </a:rPr>
              <a:t>.</a:t>
            </a:r>
            <a:endParaRPr lang="zh-CN" altLang="en-US" sz="1050" dirty="0">
              <a:solidFill>
                <a:schemeClr val="bg1"/>
              </a:solidFill>
              <a:latin typeface="Century Gothic" panose="020B0502020202020204" pitchFamily="34" charset="0"/>
            </a:endParaRPr>
          </a:p>
        </p:txBody>
      </p:sp>
      <p:grpSp>
        <p:nvGrpSpPr>
          <p:cNvPr id="46" name="组合 45"/>
          <p:cNvGrpSpPr/>
          <p:nvPr/>
        </p:nvGrpSpPr>
        <p:grpSpPr>
          <a:xfrm>
            <a:off x="2909728" y="5869998"/>
            <a:ext cx="477936" cy="492702"/>
            <a:chOff x="2750071" y="5869998"/>
            <a:chExt cx="477936" cy="492702"/>
          </a:xfrm>
        </p:grpSpPr>
        <p:sp>
          <p:nvSpPr>
            <p:cNvPr id="47" name="椭圆 46"/>
            <p:cNvSpPr/>
            <p:nvPr/>
          </p:nvSpPr>
          <p:spPr>
            <a:xfrm flipV="1">
              <a:off x="2750071" y="5884764"/>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48" name="矩形 47"/>
            <p:cNvSpPr/>
            <p:nvPr/>
          </p:nvSpPr>
          <p:spPr>
            <a:xfrm rot="10800000" flipV="1">
              <a:off x="2827430" y="5869998"/>
              <a:ext cx="34015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EAE7D4"/>
                  </a:solidFill>
                  <a:ea typeface="微软雅黑" pitchFamily="34" charset="-122"/>
                </a:rPr>
                <a:t>2</a:t>
              </a:r>
              <a:endParaRPr lang="zh-CN" altLang="en-US" sz="2400" b="1" dirty="0">
                <a:solidFill>
                  <a:srgbClr val="EAE7D4"/>
                </a:solidFill>
                <a:ea typeface="微软雅黑" pitchFamily="34" charset="-122"/>
              </a:endParaRPr>
            </a:p>
          </p:txBody>
        </p:sp>
      </p:grpSp>
      <p:sp>
        <p:nvSpPr>
          <p:cNvPr id="49" name="矩形 7"/>
          <p:cNvSpPr>
            <a:spLocks noChangeArrowheads="1"/>
          </p:cNvSpPr>
          <p:nvPr/>
        </p:nvSpPr>
        <p:spPr bwMode="auto">
          <a:xfrm>
            <a:off x="3436885" y="4655810"/>
            <a:ext cx="273344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42D2C4"/>
                </a:solidFill>
                <a:latin typeface="Century Gothic" pitchFamily="34" charset="0"/>
              </a:rPr>
              <a:t>Opium Addiction</a:t>
            </a:r>
            <a:endParaRPr lang="zh-CN" altLang="en-US" sz="2400" b="1" dirty="0">
              <a:solidFill>
                <a:srgbClr val="42D2C4"/>
              </a:solidFill>
              <a:latin typeface="Century Gothic" pitchFamily="34" charset="0"/>
            </a:endParaRPr>
          </a:p>
        </p:txBody>
      </p:sp>
      <p:sp>
        <p:nvSpPr>
          <p:cNvPr id="50" name="矩形 6"/>
          <p:cNvSpPr>
            <a:spLocks noChangeArrowheads="1"/>
          </p:cNvSpPr>
          <p:nvPr/>
        </p:nvSpPr>
        <p:spPr bwMode="auto">
          <a:xfrm>
            <a:off x="3480425" y="5168511"/>
            <a:ext cx="3646088"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In Qing dynasty, with the invention and dissemination of the mixed tobacco smoking method, opium began to be abused and became a drug to harm the society.</a:t>
            </a:r>
            <a:endParaRPr lang="zh-CN" altLang="en-US" sz="1600" dirty="0">
              <a:solidFill>
                <a:schemeClr val="bg1"/>
              </a:solidFill>
              <a:latin typeface="Century Gothic" panose="020B0502020202020204" pitchFamily="34" charset="0"/>
            </a:endParaRPr>
          </a:p>
        </p:txBody>
      </p:sp>
    </p:spTree>
    <p:extLst>
      <p:ext uri="{BB962C8B-B14F-4D97-AF65-F5344CB8AC3E}">
        <p14:creationId xmlns="" xmlns:p14="http://schemas.microsoft.com/office/powerpoint/2010/main" val="184344599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形状 36"/>
          <p:cNvSpPr/>
          <p:nvPr/>
        </p:nvSpPr>
        <p:spPr>
          <a:xfrm>
            <a:off x="-145787" y="4533900"/>
            <a:ext cx="12393231" cy="2324100"/>
          </a:xfrm>
          <a:custGeom>
            <a:avLst/>
            <a:gdLst>
              <a:gd name="connsiteX0" fmla="*/ 0 w 9235834"/>
              <a:gd name="connsiteY0" fmla="*/ 1291123 h 1731994"/>
              <a:gd name="connsiteX1" fmla="*/ 2036082 w 9235834"/>
              <a:gd name="connsiteY1" fmla="*/ 1007706 h 1731994"/>
              <a:gd name="connsiteX2" fmla="*/ 3788791 w 9235834"/>
              <a:gd name="connsiteY2" fmla="*/ 1301620 h 1731994"/>
              <a:gd name="connsiteX3" fmla="*/ 5226642 w 9235834"/>
              <a:gd name="connsiteY3" fmla="*/ 682301 h 1731994"/>
              <a:gd name="connsiteX4" fmla="*/ 6339141 w 9235834"/>
              <a:gd name="connsiteY4" fmla="*/ 1249135 h 1731994"/>
              <a:gd name="connsiteX5" fmla="*/ 7902935 w 9235834"/>
              <a:gd name="connsiteY5" fmla="*/ 0 h 1731994"/>
              <a:gd name="connsiteX6" fmla="*/ 9235834 w 9235834"/>
              <a:gd name="connsiteY6" fmla="*/ 1249135 h 1731994"/>
              <a:gd name="connsiteX7" fmla="*/ 9235834 w 9235834"/>
              <a:gd name="connsiteY7" fmla="*/ 1731994 h 1731994"/>
              <a:gd name="connsiteX8" fmla="*/ 0 w 9235834"/>
              <a:gd name="connsiteY8" fmla="*/ 1731994 h 1731994"/>
              <a:gd name="connsiteX9" fmla="*/ 0 w 9235834"/>
              <a:gd name="connsiteY9" fmla="*/ 1291123 h 17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35834" h="1731994">
                <a:moveTo>
                  <a:pt x="0" y="1291123"/>
                </a:moveTo>
                <a:lnTo>
                  <a:pt x="2036082" y="1007706"/>
                </a:lnTo>
                <a:lnTo>
                  <a:pt x="3788791" y="1301620"/>
                </a:lnTo>
                <a:lnTo>
                  <a:pt x="5226642" y="682301"/>
                </a:lnTo>
                <a:lnTo>
                  <a:pt x="6339141" y="1249135"/>
                </a:lnTo>
                <a:lnTo>
                  <a:pt x="7902935" y="0"/>
                </a:lnTo>
                <a:lnTo>
                  <a:pt x="9235834" y="1249135"/>
                </a:lnTo>
                <a:lnTo>
                  <a:pt x="9235834" y="1731994"/>
                </a:lnTo>
                <a:lnTo>
                  <a:pt x="0" y="1731994"/>
                </a:lnTo>
                <a:lnTo>
                  <a:pt x="0" y="1291123"/>
                </a:lnTo>
                <a:close/>
              </a:path>
            </a:pathLst>
          </a:custGeom>
          <a:solidFill>
            <a:schemeClr val="bg1">
              <a:alpha val="30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 name="文本占位符 7"/>
          <p:cNvSpPr>
            <a:spLocks noGrp="1"/>
          </p:cNvSpPr>
          <p:nvPr>
            <p:ph type="body" sz="quarter" idx="10"/>
          </p:nvPr>
        </p:nvSpPr>
        <p:spPr>
          <a:xfrm>
            <a:off x="4177862" y="477910"/>
            <a:ext cx="3988676" cy="568180"/>
          </a:xfrm>
        </p:spPr>
        <p:txBody>
          <a:bodyPr/>
          <a:lstStyle/>
          <a:p>
            <a:r>
              <a:rPr lang="en-US" altLang="zh-CN" dirty="0" smtClean="0"/>
              <a:t>Opium Use and Addiction in Late Qing Dynasty</a:t>
            </a:r>
          </a:p>
        </p:txBody>
      </p:sp>
      <p:pic>
        <p:nvPicPr>
          <p:cNvPr id="10" name="图片 9" descr="D:\大胆\3\abnormal psychology\pre\晚清吸食鸦片人数.png"/>
          <p:cNvPicPr/>
          <p:nvPr/>
        </p:nvPicPr>
        <p:blipFill>
          <a:blip r:embed="rId2" cstate="print"/>
          <a:srcRect/>
          <a:stretch>
            <a:fillRect/>
          </a:stretch>
        </p:blipFill>
        <p:spPr bwMode="auto">
          <a:xfrm>
            <a:off x="5080000" y="1611085"/>
            <a:ext cx="4368799" cy="5065486"/>
          </a:xfrm>
          <a:prstGeom prst="rect">
            <a:avLst/>
          </a:prstGeom>
          <a:noFill/>
          <a:ln w="9525">
            <a:noFill/>
            <a:miter lim="800000"/>
            <a:headEnd/>
            <a:tailEnd/>
          </a:ln>
        </p:spPr>
      </p:pic>
      <p:sp>
        <p:nvSpPr>
          <p:cNvPr id="11" name="矩形 7"/>
          <p:cNvSpPr>
            <a:spLocks noChangeArrowheads="1"/>
          </p:cNvSpPr>
          <p:nvPr/>
        </p:nvSpPr>
        <p:spPr bwMode="auto">
          <a:xfrm>
            <a:off x="3054548" y="1592179"/>
            <a:ext cx="19271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Lu Jikang(2014)</a:t>
            </a:r>
            <a:endParaRPr lang="zh-CN" altLang="en-US" b="1" dirty="0">
              <a:solidFill>
                <a:srgbClr val="42D2C4"/>
              </a:solidFill>
              <a:latin typeface="Century Gothic" pitchFamily="34" charset="0"/>
            </a:endParaRPr>
          </a:p>
        </p:txBody>
      </p:sp>
      <p:sp>
        <p:nvSpPr>
          <p:cNvPr id="12" name="矩形 6"/>
          <p:cNvSpPr>
            <a:spLocks noChangeArrowheads="1"/>
          </p:cNvSpPr>
          <p:nvPr/>
        </p:nvSpPr>
        <p:spPr bwMode="auto">
          <a:xfrm>
            <a:off x="899886" y="2336460"/>
            <a:ext cx="370114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The data are extrapolated from </a:t>
            </a:r>
            <a:r>
              <a:rPr lang="en-US" altLang="zh-CN" sz="1600" i="1" dirty="0" smtClean="0">
                <a:solidFill>
                  <a:schemeClr val="bg1"/>
                </a:solidFill>
                <a:latin typeface="微软雅黑" panose="020B0503020204020204" pitchFamily="34" charset="-122"/>
                <a:ea typeface="微软雅黑" panose="020B0503020204020204" pitchFamily="34" charset="-122"/>
              </a:rPr>
              <a:t>History of Foreign Relations of The Chinese Empire, Customs Report, History of Drugs in China </a:t>
            </a:r>
            <a:r>
              <a:rPr lang="en-US" altLang="zh-CN" sz="1600" dirty="0" smtClean="0">
                <a:solidFill>
                  <a:schemeClr val="bg1"/>
                </a:solidFill>
                <a:latin typeface="微软雅黑" panose="020B0503020204020204" pitchFamily="34" charset="-122"/>
                <a:ea typeface="微软雅黑" panose="020B0503020204020204" pitchFamily="34" charset="-122"/>
              </a:rPr>
              <a:t>and so on.</a:t>
            </a:r>
            <a:endParaRPr lang="en-US" altLang="zh-CN" sz="1600" i="1" dirty="0">
              <a:solidFill>
                <a:schemeClr val="bg1"/>
              </a:solidFill>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9379652" y="4289515"/>
            <a:ext cx="253007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lang="en-US" altLang="zh-CN" dirty="0" smtClean="0">
                <a:solidFill>
                  <a:schemeClr val="bg1"/>
                </a:solidFill>
                <a:latin typeface="微软雅黑" panose="020B0503020204020204" pitchFamily="34" charset="-122"/>
                <a:ea typeface="微软雅黑" panose="020B0503020204020204" pitchFamily="34" charset="-122"/>
              </a:rPr>
              <a:t>The population in 1851 is 436 million.</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0652269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占位符 33"/>
          <p:cNvSpPr>
            <a:spLocks noGrp="1"/>
          </p:cNvSpPr>
          <p:nvPr>
            <p:ph type="body" sz="quarter" idx="10"/>
          </p:nvPr>
        </p:nvSpPr>
        <p:spPr/>
        <p:txBody>
          <a:bodyPr/>
          <a:lstStyle/>
          <a:p>
            <a:r>
              <a:rPr lang="en-US" altLang="zh-CN" dirty="0" smtClean="0"/>
              <a:t>First Opium War</a:t>
            </a:r>
          </a:p>
        </p:txBody>
      </p:sp>
      <p:sp>
        <p:nvSpPr>
          <p:cNvPr id="24" name="等腰三角形 2"/>
          <p:cNvSpPr/>
          <p:nvPr/>
        </p:nvSpPr>
        <p:spPr>
          <a:xfrm rot="5400000">
            <a:off x="513698" y="1674291"/>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199636" y="1410841"/>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grpSp>
        <p:nvGrpSpPr>
          <p:cNvPr id="25" name="组合 24"/>
          <p:cNvGrpSpPr>
            <a:grpSpLocks/>
          </p:cNvGrpSpPr>
          <p:nvPr/>
        </p:nvGrpSpPr>
        <p:grpSpPr bwMode="auto">
          <a:xfrm>
            <a:off x="705147" y="2512718"/>
            <a:ext cx="1118487" cy="1010942"/>
            <a:chOff x="4897736" y="4969417"/>
            <a:chExt cx="329426" cy="298526"/>
          </a:xfrm>
          <a:solidFill>
            <a:schemeClr val="bg1"/>
          </a:solidFill>
        </p:grpSpPr>
        <p:sp>
          <p:nvSpPr>
            <p:cNvPr id="26" name="饼形 4"/>
            <p:cNvSpPr/>
            <p:nvPr/>
          </p:nvSpPr>
          <p:spPr>
            <a:xfrm>
              <a:off x="4897736" y="5113917"/>
              <a:ext cx="329426" cy="154026"/>
            </a:xfrm>
            <a:custGeom>
              <a:avLst/>
              <a:gdLst/>
              <a:ahLst/>
              <a:cxnLst/>
              <a:rect l="l" t="t" r="r" b="b"/>
              <a:pathLst>
                <a:path w="329426" h="153821">
                  <a:moveTo>
                    <a:pt x="218661" y="0"/>
                  </a:moveTo>
                  <a:cubicBezTo>
                    <a:pt x="283412" y="20853"/>
                    <a:pt x="329426" y="81963"/>
                    <a:pt x="329426" y="153821"/>
                  </a:cubicBezTo>
                  <a:lnTo>
                    <a:pt x="173519" y="153821"/>
                  </a:lnTo>
                  <a:lnTo>
                    <a:pt x="187220" y="111291"/>
                  </a:lnTo>
                  <a:lnTo>
                    <a:pt x="168171" y="52162"/>
                  </a:lnTo>
                  <a:lnTo>
                    <a:pt x="186227" y="32667"/>
                  </a:lnTo>
                  <a:lnTo>
                    <a:pt x="173291" y="18700"/>
                  </a:lnTo>
                  <a:cubicBezTo>
                    <a:pt x="190726" y="18073"/>
                    <a:pt x="206485" y="11202"/>
                    <a:pt x="218661" y="0"/>
                  </a:cubicBezTo>
                  <a:close/>
                  <a:moveTo>
                    <a:pt x="110766" y="0"/>
                  </a:moveTo>
                  <a:cubicBezTo>
                    <a:pt x="122387" y="10691"/>
                    <a:pt x="137270" y="17437"/>
                    <a:pt x="153823" y="18290"/>
                  </a:cubicBezTo>
                  <a:lnTo>
                    <a:pt x="140508" y="32667"/>
                  </a:lnTo>
                  <a:lnTo>
                    <a:pt x="158040" y="51597"/>
                  </a:lnTo>
                  <a:lnTo>
                    <a:pt x="138808" y="111291"/>
                  </a:lnTo>
                  <a:lnTo>
                    <a:pt x="152510" y="153821"/>
                  </a:lnTo>
                  <a:lnTo>
                    <a:pt x="0" y="153821"/>
                  </a:lnTo>
                  <a:cubicBezTo>
                    <a:pt x="0" y="81963"/>
                    <a:pt x="46015" y="20853"/>
                    <a:pt x="11076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7" name="椭圆 26"/>
            <p:cNvSpPr/>
            <p:nvPr/>
          </p:nvSpPr>
          <p:spPr>
            <a:xfrm>
              <a:off x="4984844" y="4969417"/>
              <a:ext cx="150458" cy="1508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grpSp>
      <p:sp>
        <p:nvSpPr>
          <p:cNvPr id="28" name="矩形 7"/>
          <p:cNvSpPr>
            <a:spLocks noChangeArrowheads="1"/>
          </p:cNvSpPr>
          <p:nvPr/>
        </p:nvSpPr>
        <p:spPr bwMode="auto">
          <a:xfrm>
            <a:off x="336587" y="3527084"/>
            <a:ext cx="179889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pPr>
            <a:r>
              <a:rPr lang="en-US" altLang="zh-CN" sz="2800" dirty="0" smtClean="0">
                <a:solidFill>
                  <a:srgbClr val="42D2C4"/>
                </a:solidFill>
                <a:latin typeface="Century Gothic" pitchFamily="34" charset="0"/>
              </a:rPr>
              <a:t>China-UK</a:t>
            </a:r>
          </a:p>
          <a:p>
            <a:pPr algn="ctr" defTabSz="914400" fontAlgn="base">
              <a:spcBef>
                <a:spcPct val="0"/>
              </a:spcBef>
              <a:spcAft>
                <a:spcPct val="0"/>
              </a:spcAft>
            </a:pPr>
            <a:r>
              <a:rPr lang="en-US" altLang="zh-CN" sz="2800" dirty="0" smtClean="0">
                <a:solidFill>
                  <a:srgbClr val="42D2C4"/>
                </a:solidFill>
                <a:latin typeface="Century Gothic" pitchFamily="34" charset="0"/>
              </a:rPr>
              <a:t>trade</a:t>
            </a:r>
            <a:endParaRPr lang="zh-CN" altLang="en-US" sz="2800" dirty="0">
              <a:solidFill>
                <a:srgbClr val="42D2C4"/>
              </a:solidFill>
              <a:latin typeface="Century Gothic" pitchFamily="34" charset="0"/>
            </a:endParaRPr>
          </a:p>
        </p:txBody>
      </p:sp>
      <p:sp>
        <p:nvSpPr>
          <p:cNvPr id="36" name="矩形 35"/>
          <p:cNvSpPr/>
          <p:nvPr/>
        </p:nvSpPr>
        <p:spPr>
          <a:xfrm>
            <a:off x="309818" y="4445613"/>
            <a:ext cx="1710292" cy="20522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7" name="矩形 6"/>
          <p:cNvSpPr>
            <a:spLocks noChangeArrowheads="1"/>
          </p:cNvSpPr>
          <p:nvPr/>
        </p:nvSpPr>
        <p:spPr bwMode="auto">
          <a:xfrm>
            <a:off x="174172" y="4695813"/>
            <a:ext cx="2133600"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In order to reverse the trade deficit with China, the UK began to smuggle opium into China.</a:t>
            </a:r>
            <a:endParaRPr lang="zh-CN" altLang="en-US" sz="1600" dirty="0">
              <a:solidFill>
                <a:schemeClr val="bg1"/>
              </a:solidFill>
              <a:latin typeface="Century Gothic" pitchFamily="34" charset="0"/>
            </a:endParaRPr>
          </a:p>
        </p:txBody>
      </p:sp>
      <p:sp>
        <p:nvSpPr>
          <p:cNvPr id="38" name="等腰三角形 2"/>
          <p:cNvSpPr/>
          <p:nvPr/>
        </p:nvSpPr>
        <p:spPr>
          <a:xfrm rot="5400000">
            <a:off x="2841251" y="1688807"/>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756105" y="1410841"/>
                </a:lnTo>
                <a:lnTo>
                  <a:pt x="667714" y="1258442"/>
                </a:lnTo>
                <a:lnTo>
                  <a:pt x="579322" y="1410841"/>
                </a:lnTo>
                <a:lnTo>
                  <a:pt x="199636" y="1410841"/>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9" name="矩形 57"/>
          <p:cNvSpPr/>
          <p:nvPr/>
        </p:nvSpPr>
        <p:spPr>
          <a:xfrm rot="18756455" flipV="1">
            <a:off x="2993581" y="2510754"/>
            <a:ext cx="1049737" cy="1035741"/>
          </a:xfrm>
          <a:custGeom>
            <a:avLst/>
            <a:gdLst/>
            <a:ahLst/>
            <a:cxnLst/>
            <a:rect l="l" t="t" r="r" b="b"/>
            <a:pathLst>
              <a:path w="1256026" h="1240165">
                <a:moveTo>
                  <a:pt x="797561" y="774307"/>
                </a:moveTo>
                <a:cubicBezTo>
                  <a:pt x="710391" y="869079"/>
                  <a:pt x="562897" y="875241"/>
                  <a:pt x="468125" y="788071"/>
                </a:cubicBezTo>
                <a:cubicBezTo>
                  <a:pt x="373353" y="700901"/>
                  <a:pt x="367190" y="553407"/>
                  <a:pt x="454361" y="458635"/>
                </a:cubicBezTo>
                <a:cubicBezTo>
                  <a:pt x="541531" y="363862"/>
                  <a:pt x="689025" y="357700"/>
                  <a:pt x="783797" y="444871"/>
                </a:cubicBezTo>
                <a:cubicBezTo>
                  <a:pt x="878569" y="532041"/>
                  <a:pt x="884732" y="679535"/>
                  <a:pt x="797561" y="774307"/>
                </a:cubicBezTo>
                <a:close/>
                <a:moveTo>
                  <a:pt x="994392" y="1135525"/>
                </a:moveTo>
                <a:lnTo>
                  <a:pt x="1167719" y="947084"/>
                </a:lnTo>
                <a:lnTo>
                  <a:pt x="1080123" y="866514"/>
                </a:lnTo>
                <a:cubicBezTo>
                  <a:pt x="1107087" y="820946"/>
                  <a:pt x="1125062" y="771662"/>
                  <a:pt x="1133534" y="720808"/>
                </a:cubicBezTo>
                <a:lnTo>
                  <a:pt x="1134382" y="730945"/>
                </a:lnTo>
                <a:lnTo>
                  <a:pt x="1256026" y="720763"/>
                </a:lnTo>
                <a:lnTo>
                  <a:pt x="1234669" y="465623"/>
                </a:lnTo>
                <a:lnTo>
                  <a:pt x="1124662" y="474831"/>
                </a:lnTo>
                <a:cubicBezTo>
                  <a:pt x="1110918" y="420204"/>
                  <a:pt x="1086596" y="368135"/>
                  <a:pt x="1052782" y="320977"/>
                </a:cubicBezTo>
                <a:lnTo>
                  <a:pt x="1071045" y="337776"/>
                </a:lnTo>
                <a:lnTo>
                  <a:pt x="1153682" y="247932"/>
                </a:lnTo>
                <a:lnTo>
                  <a:pt x="965241" y="74605"/>
                </a:lnTo>
                <a:lnTo>
                  <a:pt x="882603" y="164449"/>
                </a:lnTo>
                <a:lnTo>
                  <a:pt x="886846" y="168351"/>
                </a:lnTo>
                <a:cubicBezTo>
                  <a:pt x="838997" y="139727"/>
                  <a:pt x="787331" y="120265"/>
                  <a:pt x="733930" y="111164"/>
                </a:cubicBezTo>
                <a:lnTo>
                  <a:pt x="733930" y="0"/>
                </a:lnTo>
                <a:lnTo>
                  <a:pt x="477898" y="0"/>
                </a:lnTo>
                <a:lnTo>
                  <a:pt x="477898" y="122069"/>
                </a:lnTo>
                <a:lnTo>
                  <a:pt x="479228" y="122069"/>
                </a:lnTo>
                <a:cubicBezTo>
                  <a:pt x="430314" y="134595"/>
                  <a:pt x="383751" y="156247"/>
                  <a:pt x="341505" y="186278"/>
                </a:cubicBezTo>
                <a:lnTo>
                  <a:pt x="256622" y="108203"/>
                </a:lnTo>
                <a:lnTo>
                  <a:pt x="83295" y="296645"/>
                </a:lnTo>
                <a:lnTo>
                  <a:pt x="170615" y="376961"/>
                </a:lnTo>
                <a:cubicBezTo>
                  <a:pt x="145463" y="420379"/>
                  <a:pt x="129108" y="467354"/>
                  <a:pt x="121338" y="515693"/>
                </a:cubicBezTo>
                <a:lnTo>
                  <a:pt x="0" y="525850"/>
                </a:lnTo>
                <a:lnTo>
                  <a:pt x="21356" y="780990"/>
                </a:lnTo>
                <a:lnTo>
                  <a:pt x="135757" y="771414"/>
                </a:lnTo>
                <a:cubicBezTo>
                  <a:pt x="148476" y="819475"/>
                  <a:pt x="170286" y="865077"/>
                  <a:pt x="199994" y="906582"/>
                </a:cubicBezTo>
                <a:lnTo>
                  <a:pt x="117970" y="995758"/>
                </a:lnTo>
                <a:lnTo>
                  <a:pt x="306412" y="1169085"/>
                </a:lnTo>
                <a:lnTo>
                  <a:pt x="389049" y="1079241"/>
                </a:lnTo>
                <a:lnTo>
                  <a:pt x="377179" y="1068324"/>
                </a:lnTo>
                <a:cubicBezTo>
                  <a:pt x="420334" y="1093976"/>
                  <a:pt x="466889" y="1111456"/>
                  <a:pt x="515085" y="1119907"/>
                </a:cubicBezTo>
                <a:lnTo>
                  <a:pt x="515085" y="1240165"/>
                </a:lnTo>
                <a:lnTo>
                  <a:pt x="771117" y="1240165"/>
                </a:lnTo>
                <a:lnTo>
                  <a:pt x="771117" y="1118096"/>
                </a:lnTo>
                <a:lnTo>
                  <a:pt x="755010" y="1118096"/>
                </a:lnTo>
                <a:cubicBezTo>
                  <a:pt x="808324" y="1105325"/>
                  <a:pt x="859689" y="1083404"/>
                  <a:pt x="905971" y="1051341"/>
                </a:cubicBezTo>
                <a:lnTo>
                  <a:pt x="904548" y="10528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sp>
        <p:nvSpPr>
          <p:cNvPr id="40" name="矩形 7"/>
          <p:cNvSpPr>
            <a:spLocks noChangeArrowheads="1"/>
          </p:cNvSpPr>
          <p:nvPr/>
        </p:nvSpPr>
        <p:spPr bwMode="auto">
          <a:xfrm>
            <a:off x="2559123" y="3512571"/>
            <a:ext cx="2031325"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2800" dirty="0" smtClean="0">
                <a:solidFill>
                  <a:srgbClr val="42D2C4"/>
                </a:solidFill>
                <a:latin typeface="Century Gothic" pitchFamily="34" charset="0"/>
              </a:rPr>
              <a:t>opium</a:t>
            </a:r>
          </a:p>
          <a:p>
            <a:pPr algn="ctr" fontAlgn="base">
              <a:spcBef>
                <a:spcPct val="0"/>
              </a:spcBef>
              <a:spcAft>
                <a:spcPct val="0"/>
              </a:spcAft>
            </a:pPr>
            <a:r>
              <a:rPr lang="en-US" altLang="zh-CN" sz="2800" dirty="0" smtClean="0">
                <a:solidFill>
                  <a:srgbClr val="42D2C4"/>
                </a:solidFill>
                <a:latin typeface="Century Gothic" pitchFamily="34" charset="0"/>
              </a:rPr>
              <a:t>prohibition</a:t>
            </a:r>
            <a:endParaRPr lang="zh-CN" altLang="en-US" sz="2800" dirty="0">
              <a:solidFill>
                <a:srgbClr val="42D2C4"/>
              </a:solidFill>
              <a:latin typeface="Century Gothic" pitchFamily="34" charset="0"/>
            </a:endParaRPr>
          </a:p>
        </p:txBody>
      </p:sp>
      <p:sp>
        <p:nvSpPr>
          <p:cNvPr id="41" name="矩形 40"/>
          <p:cNvSpPr/>
          <p:nvPr/>
        </p:nvSpPr>
        <p:spPr>
          <a:xfrm>
            <a:off x="2666398" y="4445615"/>
            <a:ext cx="1710292" cy="20522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42" name="矩形 6"/>
          <p:cNvSpPr>
            <a:spLocks noChangeArrowheads="1"/>
          </p:cNvSpPr>
          <p:nvPr/>
        </p:nvSpPr>
        <p:spPr bwMode="auto">
          <a:xfrm>
            <a:off x="2307773" y="4652269"/>
            <a:ext cx="2772227"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The problem of opium addiction caused serious social problems, so the Qing government enforced the ban on opium.</a:t>
            </a:r>
            <a:endParaRPr lang="zh-CN" altLang="en-US" sz="1600" dirty="0">
              <a:solidFill>
                <a:schemeClr val="bg1"/>
              </a:solidFill>
              <a:latin typeface="Century Gothic" pitchFamily="34" charset="0"/>
            </a:endParaRPr>
          </a:p>
        </p:txBody>
      </p:sp>
      <p:sp>
        <p:nvSpPr>
          <p:cNvPr id="43" name="等腰三角形 2"/>
          <p:cNvSpPr/>
          <p:nvPr/>
        </p:nvSpPr>
        <p:spPr>
          <a:xfrm rot="5400000">
            <a:off x="5263320" y="1746864"/>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756105" y="1410841"/>
                </a:lnTo>
                <a:lnTo>
                  <a:pt x="667714" y="1258442"/>
                </a:lnTo>
                <a:lnTo>
                  <a:pt x="579322" y="1410841"/>
                </a:lnTo>
                <a:lnTo>
                  <a:pt x="199636" y="1410841"/>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grpSp>
        <p:nvGrpSpPr>
          <p:cNvPr id="44" name="组合 22"/>
          <p:cNvGrpSpPr>
            <a:grpSpLocks/>
          </p:cNvGrpSpPr>
          <p:nvPr/>
        </p:nvGrpSpPr>
        <p:grpSpPr bwMode="auto">
          <a:xfrm>
            <a:off x="5714556" y="2487681"/>
            <a:ext cx="504140" cy="1119430"/>
            <a:chOff x="1736301" y="3645024"/>
            <a:chExt cx="557973" cy="1241674"/>
          </a:xfrm>
          <a:solidFill>
            <a:schemeClr val="bg1"/>
          </a:solidFill>
        </p:grpSpPr>
        <p:sp>
          <p:nvSpPr>
            <p:cNvPr id="45" name="梯形 17"/>
            <p:cNvSpPr/>
            <p:nvPr/>
          </p:nvSpPr>
          <p:spPr>
            <a:xfrm flipV="1">
              <a:off x="1736301" y="3645024"/>
              <a:ext cx="557973" cy="1008311"/>
            </a:xfrm>
            <a:custGeom>
              <a:avLst/>
              <a:gdLst/>
              <a:ahLst/>
              <a:cxnLst/>
              <a:rect l="l" t="t" r="r" b="b"/>
              <a:pathLst>
                <a:path w="557973" h="1007724">
                  <a:moveTo>
                    <a:pt x="278986" y="1007724"/>
                  </a:moveTo>
                  <a:cubicBezTo>
                    <a:pt x="379960" y="1007724"/>
                    <a:pt x="480933" y="969204"/>
                    <a:pt x="557973" y="892164"/>
                  </a:cubicBezTo>
                  <a:lnTo>
                    <a:pt x="557972" y="892164"/>
                  </a:lnTo>
                  <a:cubicBezTo>
                    <a:pt x="712052" y="738084"/>
                    <a:pt x="712052" y="488271"/>
                    <a:pt x="557972" y="334192"/>
                  </a:cubicBezTo>
                  <a:lnTo>
                    <a:pt x="440691" y="216911"/>
                  </a:lnTo>
                  <a:lnTo>
                    <a:pt x="386463" y="0"/>
                  </a:lnTo>
                  <a:lnTo>
                    <a:pt x="160407" y="0"/>
                  </a:lnTo>
                  <a:lnTo>
                    <a:pt x="102479" y="231714"/>
                  </a:lnTo>
                  <a:lnTo>
                    <a:pt x="0" y="334192"/>
                  </a:lnTo>
                  <a:cubicBezTo>
                    <a:pt x="-154080" y="488272"/>
                    <a:pt x="-154080" y="738085"/>
                    <a:pt x="0" y="892164"/>
                  </a:cubicBezTo>
                  <a:cubicBezTo>
                    <a:pt x="77040" y="969204"/>
                    <a:pt x="178013" y="1007724"/>
                    <a:pt x="278986" y="1007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sp>
          <p:nvSpPr>
            <p:cNvPr id="46" name="圆角矩形 19"/>
            <p:cNvSpPr/>
            <p:nvPr/>
          </p:nvSpPr>
          <p:spPr>
            <a:xfrm>
              <a:off x="1894467" y="4697366"/>
              <a:ext cx="228462" cy="189332"/>
            </a:xfrm>
            <a:custGeom>
              <a:avLst/>
              <a:gdLst/>
              <a:ahLst/>
              <a:cxnLst/>
              <a:rect l="l" t="t" r="r" b="b"/>
              <a:pathLst>
                <a:path w="271312" h="224659">
                  <a:moveTo>
                    <a:pt x="3787" y="0"/>
                  </a:moveTo>
                  <a:lnTo>
                    <a:pt x="267525" y="0"/>
                  </a:lnTo>
                  <a:cubicBezTo>
                    <a:pt x="270857" y="5896"/>
                    <a:pt x="271312" y="12275"/>
                    <a:pt x="271312" y="18759"/>
                  </a:cubicBezTo>
                  <a:cubicBezTo>
                    <a:pt x="271312" y="42174"/>
                    <a:pt x="271311" y="65588"/>
                    <a:pt x="271311" y="89003"/>
                  </a:cubicBezTo>
                  <a:cubicBezTo>
                    <a:pt x="271311" y="163924"/>
                    <a:pt x="210576" y="224659"/>
                    <a:pt x="135655" y="224659"/>
                  </a:cubicBezTo>
                  <a:lnTo>
                    <a:pt x="135656" y="224658"/>
                  </a:lnTo>
                  <a:cubicBezTo>
                    <a:pt x="60735" y="224658"/>
                    <a:pt x="0" y="163923"/>
                    <a:pt x="0" y="89002"/>
                  </a:cubicBezTo>
                  <a:lnTo>
                    <a:pt x="0" y="187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grpSp>
      <p:sp>
        <p:nvSpPr>
          <p:cNvPr id="47" name="矩形 7"/>
          <p:cNvSpPr>
            <a:spLocks noChangeArrowheads="1"/>
          </p:cNvSpPr>
          <p:nvPr/>
        </p:nvSpPr>
        <p:spPr bwMode="auto">
          <a:xfrm>
            <a:off x="4528457" y="3599657"/>
            <a:ext cx="284480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zh-CN" sz="2800" dirty="0" smtClean="0">
                <a:solidFill>
                  <a:srgbClr val="42D2C4"/>
                </a:solidFill>
                <a:latin typeface="Century Gothic" pitchFamily="34" charset="0"/>
              </a:rPr>
              <a:t>opium</a:t>
            </a:r>
          </a:p>
          <a:p>
            <a:pPr algn="ctr" fontAlgn="base">
              <a:spcBef>
                <a:spcPct val="0"/>
              </a:spcBef>
              <a:spcAft>
                <a:spcPct val="0"/>
              </a:spcAft>
            </a:pPr>
            <a:r>
              <a:rPr lang="en-US" altLang="zh-CN" sz="2800" dirty="0" smtClean="0">
                <a:solidFill>
                  <a:srgbClr val="42D2C4"/>
                </a:solidFill>
                <a:latin typeface="Century Gothic" pitchFamily="34" charset="0"/>
              </a:rPr>
              <a:t>destroy </a:t>
            </a:r>
            <a:endParaRPr lang="zh-CN" altLang="en-US" sz="2800" dirty="0">
              <a:solidFill>
                <a:srgbClr val="42D2C4"/>
              </a:solidFill>
              <a:latin typeface="Century Gothic" pitchFamily="34" charset="0"/>
            </a:endParaRPr>
          </a:p>
        </p:txBody>
      </p:sp>
      <p:sp>
        <p:nvSpPr>
          <p:cNvPr id="48" name="矩形 47"/>
          <p:cNvSpPr/>
          <p:nvPr/>
        </p:nvSpPr>
        <p:spPr>
          <a:xfrm>
            <a:off x="5102981" y="4474643"/>
            <a:ext cx="1710292" cy="20522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49" name="矩形 6"/>
          <p:cNvSpPr>
            <a:spLocks noChangeArrowheads="1"/>
          </p:cNvSpPr>
          <p:nvPr/>
        </p:nvSpPr>
        <p:spPr bwMode="auto">
          <a:xfrm>
            <a:off x="4847771" y="4681297"/>
            <a:ext cx="2322286"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 Lin </a:t>
            </a:r>
            <a:r>
              <a:rPr lang="en-US" altLang="zh-CN" sz="1600" dirty="0" err="1" smtClean="0">
                <a:solidFill>
                  <a:schemeClr val="bg1"/>
                </a:solidFill>
                <a:latin typeface="微软雅黑" panose="020B0503020204020204" pitchFamily="34" charset="-122"/>
                <a:ea typeface="微软雅黑" panose="020B0503020204020204" pitchFamily="34" charset="-122"/>
              </a:rPr>
              <a:t>Zexu</a:t>
            </a:r>
            <a:r>
              <a:rPr lang="en-US" altLang="zh-CN" sz="1600" dirty="0" smtClean="0">
                <a:solidFill>
                  <a:schemeClr val="bg1"/>
                </a:solidFill>
                <a:latin typeface="微软雅黑" panose="020B0503020204020204" pitchFamily="34" charset="-122"/>
                <a:ea typeface="微软雅黑" panose="020B0503020204020204" pitchFamily="34" charset="-122"/>
              </a:rPr>
              <a:t> seized more than 20,000 boxes of opium and burnt them in the </a:t>
            </a:r>
            <a:r>
              <a:rPr lang="en-US" altLang="zh-CN" sz="1600" dirty="0" err="1" smtClean="0">
                <a:solidFill>
                  <a:schemeClr val="bg1"/>
                </a:solidFill>
                <a:latin typeface="微软雅黑" panose="020B0503020204020204" pitchFamily="34" charset="-122"/>
                <a:ea typeface="微软雅黑" panose="020B0503020204020204" pitchFamily="34" charset="-122"/>
              </a:rPr>
              <a:t>Humen</a:t>
            </a:r>
            <a:r>
              <a:rPr lang="en-US" altLang="zh-CN" sz="1600" dirty="0" smtClean="0">
                <a:solidFill>
                  <a:schemeClr val="bg1"/>
                </a:solidFill>
                <a:latin typeface="微软雅黑" panose="020B0503020204020204" pitchFamily="34" charset="-122"/>
                <a:ea typeface="微软雅黑" panose="020B0503020204020204" pitchFamily="34" charset="-122"/>
              </a:rPr>
              <a:t> beach.</a:t>
            </a:r>
            <a:endParaRPr lang="zh-CN" altLang="en-US" sz="1600" dirty="0">
              <a:solidFill>
                <a:schemeClr val="bg1"/>
              </a:solidFill>
              <a:latin typeface="Century Gothic" pitchFamily="34" charset="0"/>
            </a:endParaRPr>
          </a:p>
        </p:txBody>
      </p:sp>
      <p:sp>
        <p:nvSpPr>
          <p:cNvPr id="50" name="等腰三角形 2"/>
          <p:cNvSpPr/>
          <p:nvPr/>
        </p:nvSpPr>
        <p:spPr>
          <a:xfrm rot="5400000">
            <a:off x="7576784" y="1732353"/>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756105" y="1410841"/>
                </a:lnTo>
                <a:lnTo>
                  <a:pt x="667714" y="1258442"/>
                </a:lnTo>
                <a:lnTo>
                  <a:pt x="579322" y="1410841"/>
                </a:lnTo>
                <a:lnTo>
                  <a:pt x="199636" y="1410841"/>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1" name="矩形 25"/>
          <p:cNvSpPr/>
          <p:nvPr/>
        </p:nvSpPr>
        <p:spPr>
          <a:xfrm>
            <a:off x="7970060" y="2429239"/>
            <a:ext cx="608852" cy="1140713"/>
          </a:xfrm>
          <a:custGeom>
            <a:avLst/>
            <a:gdLst/>
            <a:ahLst/>
            <a:cxnLst/>
            <a:rect l="l" t="t" r="r" b="b"/>
            <a:pathLst>
              <a:path w="638704" h="1204317">
                <a:moveTo>
                  <a:pt x="366522" y="678506"/>
                </a:moveTo>
                <a:lnTo>
                  <a:pt x="366522" y="941650"/>
                </a:lnTo>
                <a:cubicBezTo>
                  <a:pt x="434113" y="921223"/>
                  <a:pt x="479855" y="862107"/>
                  <a:pt x="475772" y="797978"/>
                </a:cubicBezTo>
                <a:cubicBezTo>
                  <a:pt x="472026" y="739148"/>
                  <a:pt x="427380" y="692306"/>
                  <a:pt x="366522" y="678506"/>
                </a:cubicBezTo>
                <a:close/>
                <a:moveTo>
                  <a:pt x="259725" y="261637"/>
                </a:moveTo>
                <a:cubicBezTo>
                  <a:pt x="199034" y="285540"/>
                  <a:pt x="159106" y="341234"/>
                  <a:pt x="162933" y="401329"/>
                </a:cubicBezTo>
                <a:cubicBezTo>
                  <a:pt x="166419" y="456099"/>
                  <a:pt x="205357" y="500479"/>
                  <a:pt x="259725" y="518042"/>
                </a:cubicBezTo>
                <a:close/>
                <a:moveTo>
                  <a:pt x="259725" y="0"/>
                </a:moveTo>
                <a:lnTo>
                  <a:pt x="366522" y="0"/>
                </a:lnTo>
                <a:lnTo>
                  <a:pt x="366522" y="107371"/>
                </a:lnTo>
                <a:cubicBezTo>
                  <a:pt x="502398" y="115636"/>
                  <a:pt x="615125" y="202806"/>
                  <a:pt x="638704" y="325751"/>
                </a:cubicBezTo>
                <a:lnTo>
                  <a:pt x="480762" y="356042"/>
                </a:lnTo>
                <a:cubicBezTo>
                  <a:pt x="470261" y="301284"/>
                  <a:pt x="424390" y="260718"/>
                  <a:pt x="366522" y="248896"/>
                </a:cubicBezTo>
                <a:lnTo>
                  <a:pt x="366522" y="534004"/>
                </a:lnTo>
                <a:cubicBezTo>
                  <a:pt x="512969" y="546507"/>
                  <a:pt x="627144" y="649262"/>
                  <a:pt x="635657" y="782984"/>
                </a:cubicBezTo>
                <a:cubicBezTo>
                  <a:pt x="644848" y="927332"/>
                  <a:pt x="527817" y="1058979"/>
                  <a:pt x="366522" y="1087871"/>
                </a:cubicBezTo>
                <a:lnTo>
                  <a:pt x="366522" y="1204317"/>
                </a:lnTo>
                <a:lnTo>
                  <a:pt x="259725" y="1204317"/>
                </a:lnTo>
                <a:lnTo>
                  <a:pt x="259725" y="1091589"/>
                </a:lnTo>
                <a:cubicBezTo>
                  <a:pt x="129464" y="1078282"/>
                  <a:pt x="22854" y="992723"/>
                  <a:pt x="0" y="873555"/>
                </a:cubicBezTo>
                <a:lnTo>
                  <a:pt x="157941" y="843265"/>
                </a:lnTo>
                <a:cubicBezTo>
                  <a:pt x="167647" y="893869"/>
                  <a:pt x="207556" y="932351"/>
                  <a:pt x="259725" y="945520"/>
                </a:cubicBezTo>
                <a:lnTo>
                  <a:pt x="259725" y="664608"/>
                </a:lnTo>
                <a:cubicBezTo>
                  <a:pt x="119324" y="646931"/>
                  <a:pt x="11317" y="546242"/>
                  <a:pt x="3046" y="416323"/>
                </a:cubicBezTo>
                <a:cubicBezTo>
                  <a:pt x="-5904" y="275755"/>
                  <a:pt x="104846" y="147230"/>
                  <a:pt x="259725" y="1143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sp>
        <p:nvSpPr>
          <p:cNvPr id="52" name="矩形 51"/>
          <p:cNvSpPr/>
          <p:nvPr/>
        </p:nvSpPr>
        <p:spPr>
          <a:xfrm>
            <a:off x="7401931" y="4460129"/>
            <a:ext cx="1710292" cy="20522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3" name="矩形 7"/>
          <p:cNvSpPr>
            <a:spLocks noChangeArrowheads="1"/>
          </p:cNvSpPr>
          <p:nvPr/>
        </p:nvSpPr>
        <p:spPr bwMode="auto">
          <a:xfrm>
            <a:off x="6887181" y="3570627"/>
            <a:ext cx="2314875"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r>
              <a:rPr lang="en-US" altLang="zh-CN" sz="2800" dirty="0" smtClean="0">
                <a:solidFill>
                  <a:srgbClr val="42D2C4"/>
                </a:solidFill>
                <a:latin typeface="Century Gothic" pitchFamily="34" charset="0"/>
              </a:rPr>
              <a:t>outbreak of the war</a:t>
            </a:r>
            <a:endParaRPr lang="zh-CN" altLang="en-US" sz="2800" dirty="0">
              <a:solidFill>
                <a:srgbClr val="42D2C4"/>
              </a:solidFill>
              <a:latin typeface="Century Gothic" pitchFamily="34" charset="0"/>
            </a:endParaRPr>
          </a:p>
        </p:txBody>
      </p:sp>
      <p:sp>
        <p:nvSpPr>
          <p:cNvPr id="54" name="矩形 6"/>
          <p:cNvSpPr>
            <a:spLocks noChangeArrowheads="1"/>
          </p:cNvSpPr>
          <p:nvPr/>
        </p:nvSpPr>
        <p:spPr bwMode="auto">
          <a:xfrm>
            <a:off x="7170057" y="4674230"/>
            <a:ext cx="240937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Britain started the war on the grounds of invasion of private property.</a:t>
            </a:r>
            <a:endParaRPr lang="zh-CN" altLang="en-US" sz="1600" dirty="0">
              <a:solidFill>
                <a:schemeClr val="bg1"/>
              </a:solidFill>
              <a:latin typeface="Century Gothic" pitchFamily="34" charset="0"/>
            </a:endParaRPr>
          </a:p>
        </p:txBody>
      </p:sp>
      <p:sp>
        <p:nvSpPr>
          <p:cNvPr id="55" name="等腰三角形 2"/>
          <p:cNvSpPr/>
          <p:nvPr/>
        </p:nvSpPr>
        <p:spPr>
          <a:xfrm rot="5400000">
            <a:off x="9962823" y="1717847"/>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756105" y="1410841"/>
                </a:lnTo>
                <a:lnTo>
                  <a:pt x="667714" y="1258442"/>
                </a:lnTo>
                <a:lnTo>
                  <a:pt x="579322" y="1410841"/>
                </a:lnTo>
                <a:lnTo>
                  <a:pt x="199636" y="141084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6" name="圆角矩形 15"/>
          <p:cNvSpPr/>
          <p:nvPr/>
        </p:nvSpPr>
        <p:spPr>
          <a:xfrm>
            <a:off x="10157005" y="2643116"/>
            <a:ext cx="963116" cy="944473"/>
          </a:xfrm>
          <a:custGeom>
            <a:avLst/>
            <a:gdLst/>
            <a:ahLst/>
            <a:cxnLst/>
            <a:rect l="l" t="t" r="r" b="b"/>
            <a:pathLst>
              <a:path w="1152128" h="1120888">
                <a:moveTo>
                  <a:pt x="177161" y="54740"/>
                </a:moveTo>
                <a:cubicBezTo>
                  <a:pt x="116198" y="54740"/>
                  <a:pt x="66777" y="104161"/>
                  <a:pt x="66777" y="165124"/>
                </a:cubicBezTo>
                <a:lnTo>
                  <a:pt x="66777" y="606644"/>
                </a:lnTo>
                <a:cubicBezTo>
                  <a:pt x="66777" y="667607"/>
                  <a:pt x="116198" y="717028"/>
                  <a:pt x="177161" y="717028"/>
                </a:cubicBezTo>
                <a:lnTo>
                  <a:pt x="974966" y="717028"/>
                </a:lnTo>
                <a:cubicBezTo>
                  <a:pt x="1035929" y="717028"/>
                  <a:pt x="1085350" y="667607"/>
                  <a:pt x="1085350" y="606644"/>
                </a:cubicBezTo>
                <a:lnTo>
                  <a:pt x="1085350" y="165124"/>
                </a:lnTo>
                <a:cubicBezTo>
                  <a:pt x="1085350" y="104161"/>
                  <a:pt x="1035929" y="54740"/>
                  <a:pt x="974966" y="54740"/>
                </a:cubicBezTo>
                <a:close/>
                <a:moveTo>
                  <a:pt x="144019" y="0"/>
                </a:moveTo>
                <a:lnTo>
                  <a:pt x="1008109" y="0"/>
                </a:lnTo>
                <a:cubicBezTo>
                  <a:pt x="1087648" y="0"/>
                  <a:pt x="1152128" y="64480"/>
                  <a:pt x="1152128" y="144019"/>
                </a:cubicBezTo>
                <a:lnTo>
                  <a:pt x="1152128" y="720077"/>
                </a:lnTo>
                <a:cubicBezTo>
                  <a:pt x="1152128" y="799616"/>
                  <a:pt x="1087648" y="864096"/>
                  <a:pt x="1008109" y="864096"/>
                </a:cubicBezTo>
                <a:lnTo>
                  <a:pt x="731291" y="864096"/>
                </a:lnTo>
                <a:lnTo>
                  <a:pt x="731291" y="1048880"/>
                </a:lnTo>
                <a:lnTo>
                  <a:pt x="863305" y="1048880"/>
                </a:lnTo>
                <a:cubicBezTo>
                  <a:pt x="869934" y="1048880"/>
                  <a:pt x="875307" y="1054253"/>
                  <a:pt x="875307" y="1060882"/>
                </a:cubicBezTo>
                <a:lnTo>
                  <a:pt x="875307" y="1108886"/>
                </a:lnTo>
                <a:cubicBezTo>
                  <a:pt x="875307" y="1115515"/>
                  <a:pt x="869934" y="1120888"/>
                  <a:pt x="863305" y="1120888"/>
                </a:cubicBezTo>
                <a:lnTo>
                  <a:pt x="731291" y="1120888"/>
                </a:lnTo>
                <a:lnTo>
                  <a:pt x="443259" y="1120888"/>
                </a:lnTo>
                <a:lnTo>
                  <a:pt x="311245" y="1120888"/>
                </a:lnTo>
                <a:cubicBezTo>
                  <a:pt x="304616" y="1120888"/>
                  <a:pt x="299243" y="1115515"/>
                  <a:pt x="299243" y="1108886"/>
                </a:cubicBezTo>
                <a:lnTo>
                  <a:pt x="299243" y="1060882"/>
                </a:lnTo>
                <a:cubicBezTo>
                  <a:pt x="299243" y="1054253"/>
                  <a:pt x="304616" y="1048880"/>
                  <a:pt x="311245" y="1048880"/>
                </a:cubicBezTo>
                <a:lnTo>
                  <a:pt x="443259" y="1048880"/>
                </a:lnTo>
                <a:lnTo>
                  <a:pt x="443259" y="864096"/>
                </a:lnTo>
                <a:lnTo>
                  <a:pt x="144019" y="864096"/>
                </a:lnTo>
                <a:cubicBezTo>
                  <a:pt x="64480" y="864096"/>
                  <a:pt x="0" y="799616"/>
                  <a:pt x="0" y="720077"/>
                </a:cubicBezTo>
                <a:lnTo>
                  <a:pt x="0" y="144019"/>
                </a:lnTo>
                <a:cubicBezTo>
                  <a:pt x="0" y="64480"/>
                  <a:pt x="64480" y="0"/>
                  <a:pt x="144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black"/>
              </a:solidFill>
            </a:endParaRPr>
          </a:p>
        </p:txBody>
      </p:sp>
      <p:sp>
        <p:nvSpPr>
          <p:cNvPr id="57" name="矩形 7"/>
          <p:cNvSpPr>
            <a:spLocks noChangeArrowheads="1"/>
          </p:cNvSpPr>
          <p:nvPr/>
        </p:nvSpPr>
        <p:spPr bwMode="auto">
          <a:xfrm>
            <a:off x="9268463" y="3552545"/>
            <a:ext cx="266228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r>
              <a:rPr lang="en-US" altLang="zh-CN" sz="2800" dirty="0" smtClean="0">
                <a:solidFill>
                  <a:srgbClr val="42D2C4"/>
                </a:solidFill>
                <a:latin typeface="Century Gothic" pitchFamily="34" charset="0"/>
              </a:rPr>
              <a:t>consequence of the war</a:t>
            </a:r>
            <a:endParaRPr lang="zh-CN" altLang="en-US" sz="2800" dirty="0">
              <a:solidFill>
                <a:srgbClr val="42D2C4"/>
              </a:solidFill>
              <a:latin typeface="Century Gothic" pitchFamily="34" charset="0"/>
            </a:endParaRPr>
          </a:p>
        </p:txBody>
      </p:sp>
      <p:sp>
        <p:nvSpPr>
          <p:cNvPr id="58" name="矩形 57"/>
          <p:cNvSpPr/>
          <p:nvPr/>
        </p:nvSpPr>
        <p:spPr>
          <a:xfrm>
            <a:off x="9817000" y="4460128"/>
            <a:ext cx="1710292" cy="20522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9" name="矩形 6"/>
          <p:cNvSpPr>
            <a:spLocks noChangeArrowheads="1"/>
          </p:cNvSpPr>
          <p:nvPr/>
        </p:nvSpPr>
        <p:spPr bwMode="auto">
          <a:xfrm>
            <a:off x="9593943" y="4655953"/>
            <a:ext cx="2322285"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After the first opium war, China and Britain signed the Treaty of Nanking.</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1055811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6153150" y="1977050"/>
            <a:ext cx="152400" cy="853088"/>
          </a:xfrm>
          <a:prstGeom prst="rect">
            <a:avLst/>
          </a:prstGeom>
          <a:solidFill>
            <a:schemeClr val="accent1"/>
          </a:solidFill>
          <a:ln>
            <a:noFill/>
          </a:ln>
          <a:effectLst>
            <a:glow rad="1397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0" name="矩形 39"/>
          <p:cNvSpPr/>
          <p:nvPr/>
        </p:nvSpPr>
        <p:spPr>
          <a:xfrm>
            <a:off x="6153150" y="3201071"/>
            <a:ext cx="152400" cy="853088"/>
          </a:xfrm>
          <a:prstGeom prst="rect">
            <a:avLst/>
          </a:prstGeom>
          <a:solidFill>
            <a:schemeClr val="accent1"/>
          </a:solidFill>
          <a:ln>
            <a:noFill/>
          </a:ln>
          <a:effectLst>
            <a:glow rad="1397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1" name="矩形 40"/>
          <p:cNvSpPr/>
          <p:nvPr/>
        </p:nvSpPr>
        <p:spPr>
          <a:xfrm>
            <a:off x="6153150" y="4442488"/>
            <a:ext cx="152400" cy="853088"/>
          </a:xfrm>
          <a:prstGeom prst="rect">
            <a:avLst/>
          </a:prstGeom>
          <a:solidFill>
            <a:schemeClr val="accent1"/>
          </a:solidFill>
          <a:ln>
            <a:noFill/>
          </a:ln>
          <a:effectLst>
            <a:glow rad="1397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 name="文本占位符 4"/>
          <p:cNvSpPr>
            <a:spLocks noGrp="1"/>
          </p:cNvSpPr>
          <p:nvPr>
            <p:ph type="body" sz="quarter" idx="10"/>
          </p:nvPr>
        </p:nvSpPr>
        <p:spPr/>
        <p:txBody>
          <a:bodyPr/>
          <a:lstStyle/>
          <a:p>
            <a:r>
              <a:rPr lang="en-US" altLang="zh-CN" dirty="0" smtClean="0"/>
              <a:t>Second Opium War</a:t>
            </a:r>
          </a:p>
        </p:txBody>
      </p:sp>
      <p:sp>
        <p:nvSpPr>
          <p:cNvPr id="25" name="文本框 35"/>
          <p:cNvSpPr txBox="1"/>
          <p:nvPr/>
        </p:nvSpPr>
        <p:spPr>
          <a:xfrm>
            <a:off x="6443847" y="1907763"/>
            <a:ext cx="4906324" cy="1029513"/>
          </a:xfrm>
          <a:prstGeom prst="rect">
            <a:avLst/>
          </a:prstGeom>
          <a:noFill/>
        </p:spPr>
        <p:txBody>
          <a:bodyPr wrap="square" lIns="68580" tIns="34290" rIns="68580" bIns="34290" rtlCol="0">
            <a:spAutoFit/>
          </a:bodyPr>
          <a:lstStyle/>
          <a:p>
            <a:pPr defTabSz="457200">
              <a:lnSpc>
                <a:spcPct val="130000"/>
              </a:lnSpc>
            </a:pPr>
            <a:r>
              <a:rPr lang="en-US" altLang="zh-CN" sz="1600" dirty="0" smtClean="0">
                <a:solidFill>
                  <a:schemeClr val="bg1"/>
                </a:solidFill>
                <a:latin typeface="微软雅黑" panose="020B0503020204020204" pitchFamily="34" charset="-122"/>
                <a:ea typeface="微软雅黑" panose="020B0503020204020204" pitchFamily="34" charset="-122"/>
              </a:rPr>
              <a:t>After signing the Treaty of Tianjin, the UK, France and the US signed another treaty——《</a:t>
            </a:r>
            <a:r>
              <a:rPr lang="zh-CN" altLang="en-US" sz="1600" dirty="0" smtClean="0">
                <a:solidFill>
                  <a:schemeClr val="bg1"/>
                </a:solidFill>
                <a:latin typeface="微软雅黑" panose="020B0503020204020204" pitchFamily="34" charset="-122"/>
                <a:ea typeface="微软雅黑" panose="020B0503020204020204" pitchFamily="34" charset="-122"/>
              </a:rPr>
              <a:t>通商章程善后条约</a:t>
            </a:r>
            <a:r>
              <a:rPr lang="en-US" altLang="zh-CN" sz="1600" dirty="0" smtClean="0">
                <a:solidFill>
                  <a:schemeClr val="bg1"/>
                </a:solidFill>
                <a:latin typeface="微软雅黑" panose="020B0503020204020204" pitchFamily="34" charset="-122"/>
                <a:ea typeface="微软雅黑" panose="020B0503020204020204" pitchFamily="34" charset="-122"/>
              </a:rPr>
              <a:t>》 with the Qing government.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6" name="文本框 36"/>
          <p:cNvSpPr txBox="1"/>
          <p:nvPr/>
        </p:nvSpPr>
        <p:spPr>
          <a:xfrm>
            <a:off x="6414819" y="3488069"/>
            <a:ext cx="4194423" cy="358175"/>
          </a:xfrm>
          <a:prstGeom prst="rect">
            <a:avLst/>
          </a:prstGeom>
          <a:noFill/>
        </p:spPr>
        <p:txBody>
          <a:bodyPr wrap="square" lIns="68580" tIns="34290" rIns="68580" bIns="34290" rtlCol="0">
            <a:spAutoFit/>
          </a:bodyPr>
          <a:lstStyle/>
          <a:p>
            <a:pPr lvl="0" defTabSz="457200">
              <a:lnSpc>
                <a:spcPct val="130000"/>
              </a:lnSpc>
            </a:pPr>
            <a:r>
              <a:rPr lang="en-US" altLang="zh-CN" sz="1600" dirty="0" smtClean="0">
                <a:solidFill>
                  <a:schemeClr val="bg1"/>
                </a:solidFill>
                <a:latin typeface="微软雅黑" panose="020B0503020204020204" pitchFamily="34" charset="-122"/>
                <a:ea typeface="微软雅黑" panose="020B0503020204020204" pitchFamily="34" charset="-122"/>
              </a:rPr>
              <a:t>The opium trade was legalized in China.</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8" name="文本框 37"/>
          <p:cNvSpPr txBox="1"/>
          <p:nvPr/>
        </p:nvSpPr>
        <p:spPr>
          <a:xfrm>
            <a:off x="6400305" y="4575327"/>
            <a:ext cx="4456381" cy="709425"/>
          </a:xfrm>
          <a:prstGeom prst="rect">
            <a:avLst/>
          </a:prstGeom>
          <a:noFill/>
        </p:spPr>
        <p:txBody>
          <a:bodyPr wrap="square" lIns="68580" tIns="34290" rIns="68580" bIns="34290" rtlCol="0">
            <a:spAutoFit/>
          </a:bodyPr>
          <a:lstStyle/>
          <a:p>
            <a:pPr lvl="0" defTabSz="457200">
              <a:lnSpc>
                <a:spcPct val="130000"/>
              </a:lnSpc>
            </a:pPr>
            <a:r>
              <a:rPr lang="en-US" altLang="zh-CN" sz="1600" dirty="0" smtClean="0">
                <a:solidFill>
                  <a:schemeClr val="bg1"/>
                </a:solidFill>
                <a:latin typeface="微软雅黑" panose="020B0503020204020204" pitchFamily="34" charset="-122"/>
                <a:ea typeface="微软雅黑" panose="020B0503020204020204" pitchFamily="34" charset="-122"/>
              </a:rPr>
              <a:t>This aggravated the social problems caused by the opium trade.</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9" name="Picture 2" descr="https://gss1.bdstatic.com/9vo3dSag_xI4khGkpoWK1HF6hhy/baike/w%3D268/sign=19d7478b9f3df8dca63d8897f51172bf/34fae6cd7b899e5166ab736842a7d933c8950da0.jpg"/>
          <p:cNvPicPr>
            <a:picLocks noChangeAspect="1" noChangeArrowheads="1"/>
          </p:cNvPicPr>
          <p:nvPr/>
        </p:nvPicPr>
        <p:blipFill>
          <a:blip r:embed="rId2" cstate="print"/>
          <a:srcRect/>
          <a:stretch>
            <a:fillRect/>
          </a:stretch>
        </p:blipFill>
        <p:spPr bwMode="auto">
          <a:xfrm>
            <a:off x="803750" y="2496458"/>
            <a:ext cx="4164966" cy="2394858"/>
          </a:xfrm>
          <a:prstGeom prst="rect">
            <a:avLst/>
          </a:prstGeom>
          <a:noFill/>
        </p:spPr>
      </p:pic>
    </p:spTree>
    <p:extLst>
      <p:ext uri="{BB962C8B-B14F-4D97-AF65-F5344CB8AC3E}">
        <p14:creationId xmlns="" xmlns:p14="http://schemas.microsoft.com/office/powerpoint/2010/main" val="16767310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占位符 29"/>
          <p:cNvSpPr>
            <a:spLocks noGrp="1"/>
          </p:cNvSpPr>
          <p:nvPr>
            <p:ph type="body" sz="quarter" idx="10"/>
          </p:nvPr>
        </p:nvSpPr>
        <p:spPr>
          <a:xfrm>
            <a:off x="-106570" y="2921166"/>
            <a:ext cx="3823113" cy="1015663"/>
          </a:xfrm>
        </p:spPr>
        <p:txBody>
          <a:bodyPr/>
          <a:lstStyle/>
          <a:p>
            <a:r>
              <a:rPr lang="en-US" altLang="zh-CN" dirty="0"/>
              <a:t>CONTENT</a:t>
            </a:r>
          </a:p>
        </p:txBody>
      </p:sp>
      <p:sp>
        <p:nvSpPr>
          <p:cNvPr id="31" name="文本占位符 30"/>
          <p:cNvSpPr>
            <a:spLocks noGrp="1"/>
          </p:cNvSpPr>
          <p:nvPr>
            <p:ph type="body" sz="quarter" idx="11"/>
          </p:nvPr>
        </p:nvSpPr>
        <p:spPr>
          <a:xfrm>
            <a:off x="7423986" y="1122640"/>
            <a:ext cx="3657901" cy="523220"/>
          </a:xfrm>
        </p:spPr>
        <p:txBody>
          <a:bodyPr/>
          <a:lstStyle/>
          <a:p>
            <a:r>
              <a:rPr lang="zh-CN" altLang="en-US" dirty="0"/>
              <a:t>点击此处添加标题</a:t>
            </a:r>
          </a:p>
        </p:txBody>
      </p:sp>
      <p:sp>
        <p:nvSpPr>
          <p:cNvPr id="32" name="文本占位符 31"/>
          <p:cNvSpPr>
            <a:spLocks noGrp="1"/>
          </p:cNvSpPr>
          <p:nvPr>
            <p:ph type="body" sz="quarter" idx="12"/>
          </p:nvPr>
        </p:nvSpPr>
        <p:spPr/>
        <p:txBody>
          <a:bodyPr/>
          <a:lstStyle/>
          <a:p>
            <a:r>
              <a:rPr lang="en-US" altLang="zh-CN" dirty="0"/>
              <a:t>01</a:t>
            </a:r>
            <a:endParaRPr lang="zh-CN" altLang="en-US" dirty="0"/>
          </a:p>
        </p:txBody>
      </p:sp>
      <p:sp>
        <p:nvSpPr>
          <p:cNvPr id="33" name="文本占位符 32"/>
          <p:cNvSpPr>
            <a:spLocks noGrp="1"/>
          </p:cNvSpPr>
          <p:nvPr>
            <p:ph type="body" sz="quarter" idx="13"/>
          </p:nvPr>
        </p:nvSpPr>
        <p:spPr>
          <a:xfrm>
            <a:off x="7423986" y="2397946"/>
            <a:ext cx="3657901" cy="523220"/>
          </a:xfrm>
        </p:spPr>
        <p:txBody>
          <a:bodyPr/>
          <a:lstStyle/>
          <a:p>
            <a:r>
              <a:rPr lang="zh-CN" altLang="en-US" dirty="0"/>
              <a:t>点击此处添加标题</a:t>
            </a:r>
          </a:p>
        </p:txBody>
      </p:sp>
      <p:sp>
        <p:nvSpPr>
          <p:cNvPr id="34" name="文本占位符 33"/>
          <p:cNvSpPr>
            <a:spLocks noGrp="1"/>
          </p:cNvSpPr>
          <p:nvPr>
            <p:ph type="body" sz="quarter" idx="14"/>
          </p:nvPr>
        </p:nvSpPr>
        <p:spPr/>
        <p:txBody>
          <a:bodyPr/>
          <a:lstStyle/>
          <a:p>
            <a:r>
              <a:rPr lang="en-US" altLang="zh-CN" dirty="0"/>
              <a:t>02</a:t>
            </a:r>
            <a:endParaRPr lang="zh-CN" altLang="en-US" dirty="0"/>
          </a:p>
        </p:txBody>
      </p:sp>
      <p:sp>
        <p:nvSpPr>
          <p:cNvPr id="35" name="文本占位符 34"/>
          <p:cNvSpPr>
            <a:spLocks noGrp="1"/>
          </p:cNvSpPr>
          <p:nvPr>
            <p:ph type="body" sz="quarter" idx="15"/>
          </p:nvPr>
        </p:nvSpPr>
        <p:spPr>
          <a:xfrm>
            <a:off x="7423986" y="3796363"/>
            <a:ext cx="3657901" cy="523220"/>
          </a:xfrm>
        </p:spPr>
        <p:txBody>
          <a:bodyPr/>
          <a:lstStyle/>
          <a:p>
            <a:r>
              <a:rPr lang="zh-CN" altLang="en-US" dirty="0"/>
              <a:t>点击此处添加标题</a:t>
            </a:r>
          </a:p>
        </p:txBody>
      </p:sp>
      <p:sp>
        <p:nvSpPr>
          <p:cNvPr id="36" name="文本占位符 35"/>
          <p:cNvSpPr>
            <a:spLocks noGrp="1"/>
          </p:cNvSpPr>
          <p:nvPr>
            <p:ph type="body" sz="quarter" idx="16"/>
          </p:nvPr>
        </p:nvSpPr>
        <p:spPr/>
        <p:txBody>
          <a:bodyPr/>
          <a:lstStyle/>
          <a:p>
            <a:r>
              <a:rPr lang="en-US" altLang="zh-CN" dirty="0"/>
              <a:t>03</a:t>
            </a:r>
            <a:endParaRPr lang="zh-CN" altLang="en-US" dirty="0"/>
          </a:p>
        </p:txBody>
      </p:sp>
      <p:sp>
        <p:nvSpPr>
          <p:cNvPr id="37" name="文本占位符 36"/>
          <p:cNvSpPr>
            <a:spLocks noGrp="1"/>
          </p:cNvSpPr>
          <p:nvPr>
            <p:ph type="body" sz="quarter" idx="17"/>
          </p:nvPr>
        </p:nvSpPr>
        <p:spPr>
          <a:xfrm>
            <a:off x="7423986" y="5071669"/>
            <a:ext cx="3657901" cy="523220"/>
          </a:xfrm>
        </p:spPr>
        <p:txBody>
          <a:bodyPr/>
          <a:lstStyle/>
          <a:p>
            <a:r>
              <a:rPr lang="zh-CN" altLang="en-US" dirty="0"/>
              <a:t>点击此处添加标题</a:t>
            </a:r>
          </a:p>
        </p:txBody>
      </p:sp>
      <p:sp>
        <p:nvSpPr>
          <p:cNvPr id="38" name="文本占位符 37"/>
          <p:cNvSpPr>
            <a:spLocks noGrp="1"/>
          </p:cNvSpPr>
          <p:nvPr>
            <p:ph type="body" sz="quarter" idx="18"/>
          </p:nvPr>
        </p:nvSpPr>
        <p:spPr/>
        <p:txBody>
          <a:bodyPr/>
          <a:lstStyle/>
          <a:p>
            <a:r>
              <a:rPr lang="en-US" altLang="zh-CN" dirty="0"/>
              <a:t>04</a:t>
            </a:r>
            <a:endParaRPr lang="zh-CN" altLang="en-US" dirty="0"/>
          </a:p>
        </p:txBody>
      </p:sp>
      <p:pic>
        <p:nvPicPr>
          <p:cNvPr id="39" name="图片 38">
            <a:hlinkClick r:id="rId2"/>
          </p:cNvPr>
          <p:cNvPicPr>
            <a:picLocks noChangeAspect="1"/>
          </p:cNvPicPr>
          <p:nvPr/>
        </p:nvPicPr>
        <p:blipFill>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9848899" y="6212764"/>
            <a:ext cx="1828800" cy="241402"/>
          </a:xfrm>
          <a:prstGeom prst="rect">
            <a:avLst/>
          </a:prstGeom>
        </p:spPr>
      </p:pic>
    </p:spTree>
    <p:extLst>
      <p:ext uri="{BB962C8B-B14F-4D97-AF65-F5344CB8AC3E}">
        <p14:creationId xmlns="" xmlns:p14="http://schemas.microsoft.com/office/powerpoint/2010/main" val="15720543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a:t>
            </a:r>
            <a:endParaRPr lang="zh-CN" altLang="en-US" dirty="0"/>
          </a:p>
        </p:txBody>
      </p:sp>
      <p:sp>
        <p:nvSpPr>
          <p:cNvPr id="5" name="文本占位符 4"/>
          <p:cNvSpPr>
            <a:spLocks noGrp="1"/>
          </p:cNvSpPr>
          <p:nvPr>
            <p:ph type="body" sz="quarter" idx="11"/>
          </p:nvPr>
        </p:nvSpPr>
        <p:spPr>
          <a:xfrm>
            <a:off x="6096001" y="2988709"/>
            <a:ext cx="5483192" cy="2123658"/>
          </a:xfrm>
        </p:spPr>
        <p:txBody>
          <a:bodyPr/>
          <a:lstStyle/>
          <a:p>
            <a:r>
              <a:rPr lang="en-US" altLang="zh-CN" dirty="0" smtClean="0"/>
              <a:t>Substance Addiction</a:t>
            </a:r>
          </a:p>
          <a:p>
            <a:r>
              <a:rPr lang="en-US" altLang="zh-CN" dirty="0" smtClean="0"/>
              <a:t>in Ancient China</a:t>
            </a:r>
          </a:p>
          <a:p>
            <a:endParaRPr lang="zh-CN" altLang="en-US" dirty="0"/>
          </a:p>
        </p:txBody>
      </p:sp>
      <p:pic>
        <p:nvPicPr>
          <p:cNvPr id="6" name="图片 5">
            <a:hlinkClick r:id="rId2"/>
          </p:cNvPr>
          <p:cNvPicPr>
            <a:picLocks noChangeAspect="1"/>
          </p:cNvPicPr>
          <p:nvPr/>
        </p:nvPicPr>
        <p:blipFill>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9848899" y="6212764"/>
            <a:ext cx="1828800" cy="241402"/>
          </a:xfrm>
          <a:prstGeom prst="rect">
            <a:avLst/>
          </a:prstGeom>
        </p:spPr>
      </p:pic>
    </p:spTree>
    <p:extLst>
      <p:ext uri="{BB962C8B-B14F-4D97-AF65-F5344CB8AC3E}">
        <p14:creationId xmlns="" xmlns:p14="http://schemas.microsoft.com/office/powerpoint/2010/main" val="30056163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4148918" y="477910"/>
            <a:ext cx="3971499" cy="568180"/>
          </a:xfrm>
        </p:spPr>
        <p:txBody>
          <a:bodyPr/>
          <a:lstStyle/>
          <a:p>
            <a:r>
              <a:rPr lang="en-US" altLang="zh-CN" dirty="0" smtClean="0"/>
              <a:t>Alcohol Use in Ceremony</a:t>
            </a:r>
          </a:p>
        </p:txBody>
      </p:sp>
      <p:sp>
        <p:nvSpPr>
          <p:cNvPr id="16" name="矩形 15"/>
          <p:cNvSpPr/>
          <p:nvPr/>
        </p:nvSpPr>
        <p:spPr>
          <a:xfrm>
            <a:off x="1727200" y="1451429"/>
            <a:ext cx="4159863" cy="2467427"/>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8"/>
          <p:cNvSpPr txBox="1"/>
          <p:nvPr/>
        </p:nvSpPr>
        <p:spPr>
          <a:xfrm>
            <a:off x="1698173" y="1507477"/>
            <a:ext cx="4267198" cy="2229841"/>
          </a:xfrm>
          <a:prstGeom prst="rect">
            <a:avLst/>
          </a:prstGeom>
          <a:noFill/>
        </p:spPr>
        <p:txBody>
          <a:bodyPr wrap="square" lIns="68580" tIns="34290" rIns="68580" bIns="34290" rtlCol="0">
            <a:spAutoFit/>
          </a:bodyPr>
          <a:lstStyle/>
          <a:p>
            <a:pPr lvl="0"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In traditional Chinese religious and sacrificial ceremony, wine is used as the carrier to pray for god's blessing on the human welfare  and to cherish the memory of ancestors, deceased relatives and friends.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图片 18" descr="礼节.jpg"/>
          <p:cNvPicPr>
            <a:picLocks noChangeAspect="1"/>
          </p:cNvPicPr>
          <p:nvPr/>
        </p:nvPicPr>
        <p:blipFill>
          <a:blip r:embed="rId2" cstate="print"/>
          <a:stretch>
            <a:fillRect/>
          </a:stretch>
        </p:blipFill>
        <p:spPr>
          <a:xfrm>
            <a:off x="6676570" y="1443511"/>
            <a:ext cx="4034973" cy="2489860"/>
          </a:xfrm>
          <a:prstGeom prst="rect">
            <a:avLst/>
          </a:prstGeom>
        </p:spPr>
      </p:pic>
      <p:pic>
        <p:nvPicPr>
          <p:cNvPr id="20" name="Picture 4" descr="https://gss3.bdstatic.com/7Po3dSag_xI4khGkpoWK1HF6hhy/baike/c0%3Dbaike80%2C5%2C5%2C80%2C26/sign=1199d40cbb014a9095334eefc81e5277/a044ad345982b2b7df2c527a33adcbef77099bd8.jpg"/>
          <p:cNvPicPr>
            <a:picLocks noChangeAspect="1" noChangeArrowheads="1"/>
          </p:cNvPicPr>
          <p:nvPr/>
        </p:nvPicPr>
        <p:blipFill>
          <a:blip r:embed="rId3" cstate="print"/>
          <a:srcRect/>
          <a:stretch>
            <a:fillRect/>
          </a:stretch>
        </p:blipFill>
        <p:spPr bwMode="auto">
          <a:xfrm>
            <a:off x="1735946" y="4056162"/>
            <a:ext cx="4156853" cy="2620409"/>
          </a:xfrm>
          <a:prstGeom prst="rect">
            <a:avLst/>
          </a:prstGeom>
          <a:noFill/>
        </p:spPr>
      </p:pic>
      <p:sp>
        <p:nvSpPr>
          <p:cNvPr id="21" name="矩形 20"/>
          <p:cNvSpPr/>
          <p:nvPr/>
        </p:nvSpPr>
        <p:spPr>
          <a:xfrm>
            <a:off x="6680945" y="4053581"/>
            <a:ext cx="4059625" cy="2608476"/>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6705600" y="4197677"/>
            <a:ext cx="4093029" cy="2229841"/>
          </a:xfrm>
          <a:prstGeom prst="rect">
            <a:avLst/>
          </a:prstGeom>
          <a:noFill/>
        </p:spPr>
        <p:txBody>
          <a:bodyPr wrap="square" lIns="68580" tIns="34290" rIns="68580" bIns="34290" rtlCol="0">
            <a:spAutoFit/>
          </a:bodyPr>
          <a:lstStyle/>
          <a:p>
            <a:pPr lvl="0"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In interpersonal etiquette,  the wine is very important. When proposing a toast, the elder comes first.</a:t>
            </a: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前汉书</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食货志第四下</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百礼之会，非酒不行。”</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青梅煮酒论英雄</a:t>
            </a:r>
            <a:r>
              <a:rPr lang="en-US" altLang="zh-CN"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2818413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Drinking Behavior</a:t>
            </a:r>
          </a:p>
        </p:txBody>
      </p:sp>
      <p:pic>
        <p:nvPicPr>
          <p:cNvPr id="19" name="Picture 2" descr="https://gss3.bdstatic.com/-Po3dSag_xI4khGkpoWK1HF6hhy/baike/c0%3Dbaike92%2C5%2C5%2C92%2C30/sign=5043fa52865494ee932f074b4c9c8b9b/aec379310a55b3194859f99849a98226cefc17be.jpg"/>
          <p:cNvPicPr>
            <a:picLocks noChangeAspect="1" noChangeArrowheads="1"/>
          </p:cNvPicPr>
          <p:nvPr/>
        </p:nvPicPr>
        <p:blipFill>
          <a:blip r:embed="rId2" cstate="print"/>
          <a:srcRect/>
          <a:stretch>
            <a:fillRect/>
          </a:stretch>
        </p:blipFill>
        <p:spPr bwMode="auto">
          <a:xfrm>
            <a:off x="612603" y="1810596"/>
            <a:ext cx="3354160" cy="4685960"/>
          </a:xfrm>
          <a:prstGeom prst="rect">
            <a:avLst/>
          </a:prstGeom>
          <a:noFill/>
        </p:spPr>
      </p:pic>
      <p:sp>
        <p:nvSpPr>
          <p:cNvPr id="20" name="文本框 9"/>
          <p:cNvSpPr txBox="1"/>
          <p:nvPr/>
        </p:nvSpPr>
        <p:spPr>
          <a:xfrm>
            <a:off x="4484914" y="1732860"/>
            <a:ext cx="7707086" cy="931024"/>
          </a:xfrm>
          <a:prstGeom prst="rect">
            <a:avLst/>
          </a:prstGeom>
          <a:noFill/>
        </p:spPr>
        <p:txBody>
          <a:bodyPr wrap="square" lIns="68580" tIns="34290" rIns="68580" bIns="34290" rtlCol="0">
            <a:spAutoFit/>
          </a:bodyPr>
          <a:lstStyle/>
          <a:p>
            <a:r>
              <a:rPr lang="zh-CN" altLang="en-US" sz="2800" b="1" dirty="0" smtClean="0">
                <a:solidFill>
                  <a:srgbClr val="42D2C4"/>
                </a:solidFill>
              </a:rPr>
              <a:t>刘伶</a:t>
            </a:r>
            <a:r>
              <a:rPr lang="en-US" altLang="zh-CN" sz="2800" b="1" dirty="0" smtClean="0">
                <a:solidFill>
                  <a:srgbClr val="42D2C4"/>
                </a:solidFill>
              </a:rPr>
              <a:t>(Liu Ling)</a:t>
            </a:r>
            <a:r>
              <a:rPr lang="zh-CN" altLang="en-US" sz="2800" b="1" dirty="0" smtClean="0">
                <a:solidFill>
                  <a:srgbClr val="42D2C4"/>
                </a:solidFill>
              </a:rPr>
              <a:t>：</a:t>
            </a:r>
            <a:r>
              <a:rPr lang="en-US" altLang="zh-CN" sz="2800" b="1" dirty="0" smtClean="0">
                <a:solidFill>
                  <a:srgbClr val="42D2C4"/>
                </a:solidFill>
              </a:rPr>
              <a:t> A famous litterateur in Wei-Jin period</a:t>
            </a:r>
            <a:r>
              <a:rPr lang="zh-CN" altLang="en-US" sz="2800" b="1" dirty="0" smtClean="0">
                <a:solidFill>
                  <a:srgbClr val="42D2C4"/>
                </a:solidFill>
              </a:rPr>
              <a:t>，</a:t>
            </a:r>
            <a:r>
              <a:rPr lang="en-US" altLang="zh-CN" sz="2800" b="1" dirty="0" smtClean="0">
                <a:solidFill>
                  <a:srgbClr val="42D2C4"/>
                </a:solidFill>
              </a:rPr>
              <a:t>one of Seven Sages of The Bamboo Grove.</a:t>
            </a:r>
            <a:endParaRPr lang="zh-CN" altLang="en-US" sz="2800" b="1" dirty="0">
              <a:solidFill>
                <a:srgbClr val="42D2C4"/>
              </a:solidFill>
            </a:endParaRPr>
          </a:p>
        </p:txBody>
      </p:sp>
      <p:sp>
        <p:nvSpPr>
          <p:cNvPr id="21" name="矩形 20"/>
          <p:cNvSpPr/>
          <p:nvPr/>
        </p:nvSpPr>
        <p:spPr>
          <a:xfrm>
            <a:off x="4586514" y="2838514"/>
            <a:ext cx="5467350" cy="120015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611213" y="2877712"/>
            <a:ext cx="4910158" cy="1149545"/>
          </a:xfrm>
          <a:prstGeom prst="rect">
            <a:avLst/>
          </a:prstGeom>
          <a:noFill/>
        </p:spPr>
        <p:txBody>
          <a:bodyPr wrap="square" lIns="68580" tIns="34290" rIns="68580" bIns="34290" rtlCol="0">
            <a:spAutoFit/>
          </a:bodyPr>
          <a:lstStyle/>
          <a:p>
            <a:pPr defTabSz="457200">
              <a:lnSpc>
                <a:spcPct val="130000"/>
              </a:lnSpc>
            </a:pPr>
            <a:r>
              <a:rPr lang="zh-CN" altLang="en-US" dirty="0" smtClean="0">
                <a:solidFill>
                  <a:schemeClr val="bg1"/>
                </a:solidFill>
                <a:latin typeface="微软雅黑" panose="020B0503020204020204" pitchFamily="34" charset="-122"/>
                <a:ea typeface="微软雅黑" panose="020B0503020204020204" pitchFamily="34" charset="-122"/>
              </a:rPr>
              <a:t>枕曲藉糟</a:t>
            </a:r>
            <a:r>
              <a:rPr lang="en-US" altLang="zh-CN" dirty="0" smtClean="0">
                <a:solidFill>
                  <a:schemeClr val="bg1"/>
                </a:solidFill>
                <a:latin typeface="微软雅黑" panose="020B0503020204020204" pitchFamily="34" charset="-122"/>
                <a:ea typeface="微软雅黑" panose="020B0503020204020204" pitchFamily="34" charset="-122"/>
              </a:rPr>
              <a:t>[</a:t>
            </a:r>
            <a:r>
              <a:rPr lang="en-US" altLang="zh-CN" dirty="0" err="1" smtClean="0">
                <a:solidFill>
                  <a:schemeClr val="bg1"/>
                </a:solidFill>
                <a:latin typeface="微软雅黑" panose="020B0503020204020204" pitchFamily="34" charset="-122"/>
                <a:ea typeface="微软雅黑" panose="020B0503020204020204" pitchFamily="34" charset="-122"/>
              </a:rPr>
              <a:t>zhěn</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qū</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jiè</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zāo</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晋书</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刘伶传</a:t>
            </a:r>
            <a:r>
              <a:rPr lang="en-US" altLang="zh-CN" dirty="0" smtClean="0">
                <a:solidFill>
                  <a:schemeClr val="bg1"/>
                </a:solidFill>
                <a:latin typeface="微软雅黑" panose="020B0503020204020204" pitchFamily="34" charset="-122"/>
                <a:ea typeface="微软雅黑" panose="020B0503020204020204" pitchFamily="34" charset="-122"/>
              </a:rPr>
              <a:t>》) :</a:t>
            </a: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rest head on the wine</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sit on the mash after brewing</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flipH="1">
            <a:off x="6241142" y="4038663"/>
            <a:ext cx="5467350" cy="120015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2"/>
          <p:cNvSpPr txBox="1"/>
          <p:nvPr/>
        </p:nvSpPr>
        <p:spPr>
          <a:xfrm>
            <a:off x="4601029" y="4116027"/>
            <a:ext cx="7112000" cy="1149545"/>
          </a:xfrm>
          <a:prstGeom prst="rect">
            <a:avLst/>
          </a:prstGeom>
          <a:noFill/>
        </p:spPr>
        <p:txBody>
          <a:bodyPr wrap="square" lIns="68580" tIns="34290" rIns="68580" bIns="34290" rtlCol="0">
            <a:spAutoFit/>
          </a:bodyPr>
          <a:lstStyle/>
          <a:p>
            <a:pPr algn="r" defTabSz="457200">
              <a:lnSpc>
                <a:spcPct val="130000"/>
              </a:lnSpc>
            </a:pPr>
            <a:r>
              <a:rPr lang="zh-CN" altLang="en-US" dirty="0" smtClean="0">
                <a:solidFill>
                  <a:schemeClr val="bg1"/>
                </a:solidFill>
                <a:latin typeface="微软雅黑" panose="020B0503020204020204" pitchFamily="34" charset="-122"/>
                <a:ea typeface="微软雅黑" panose="020B0503020204020204" pitchFamily="34" charset="-122"/>
              </a:rPr>
              <a:t>荷锸任埋</a:t>
            </a:r>
            <a:r>
              <a:rPr lang="en-US" altLang="zh-CN" dirty="0" smtClean="0">
                <a:solidFill>
                  <a:schemeClr val="bg1"/>
                </a:solidFill>
                <a:latin typeface="微软雅黑" panose="020B0503020204020204" pitchFamily="34" charset="-122"/>
                <a:ea typeface="微软雅黑" panose="020B0503020204020204" pitchFamily="34" charset="-122"/>
              </a:rPr>
              <a:t>[</a:t>
            </a:r>
            <a:r>
              <a:rPr lang="en-US" altLang="zh-CN" dirty="0" err="1" smtClean="0">
                <a:solidFill>
                  <a:schemeClr val="bg1"/>
                </a:solidFill>
                <a:latin typeface="微软雅黑" panose="020B0503020204020204" pitchFamily="34" charset="-122"/>
                <a:ea typeface="微软雅黑" panose="020B0503020204020204" pitchFamily="34" charset="-122"/>
              </a:rPr>
              <a:t>hè</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chā</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rèn</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mái</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晋书</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卷四十九</a:t>
            </a:r>
            <a:r>
              <a:rPr lang="en-US" altLang="zh-CN" dirty="0" smtClean="0">
                <a:solidFill>
                  <a:schemeClr val="bg1"/>
                </a:solidFill>
                <a:latin typeface="微软雅黑" panose="020B0503020204020204" pitchFamily="34" charset="-122"/>
                <a:ea typeface="微软雅黑" panose="020B0503020204020204" pitchFamily="34" charset="-122"/>
              </a:rPr>
              <a:t>》):</a:t>
            </a: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take with a bottle of wine when going out and ask his servant to  take with a spade in order to bury him wherever he dies.</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4659085" y="5267842"/>
            <a:ext cx="5467350" cy="120015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3"/>
          <p:cNvSpPr txBox="1"/>
          <p:nvPr/>
        </p:nvSpPr>
        <p:spPr>
          <a:xfrm>
            <a:off x="4654755" y="5383804"/>
            <a:ext cx="5360101" cy="789447"/>
          </a:xfrm>
          <a:prstGeom prst="rect">
            <a:avLst/>
          </a:prstGeom>
          <a:noFill/>
        </p:spPr>
        <p:txBody>
          <a:bodyPr wrap="square" lIns="68580" tIns="34290" rIns="68580" bIns="34290" rtlCol="0">
            <a:spAutoFit/>
          </a:bodyPr>
          <a:lstStyle/>
          <a:p>
            <a:pPr defTabSz="457200">
              <a:lnSpc>
                <a:spcPct val="130000"/>
              </a:lnSpc>
            </a:pPr>
            <a:r>
              <a:rPr lang="zh-CN" altLang="en-US" dirty="0" smtClean="0">
                <a:solidFill>
                  <a:schemeClr val="bg1"/>
                </a:solidFill>
                <a:latin typeface="微软雅黑" panose="020B0503020204020204" pitchFamily="34" charset="-122"/>
                <a:ea typeface="微软雅黑" panose="020B0503020204020204" pitchFamily="34" charset="-122"/>
              </a:rPr>
              <a:t>以酒醒酲</a:t>
            </a:r>
            <a:r>
              <a:rPr lang="en-US" altLang="zh-CN" dirty="0" smtClean="0">
                <a:solidFill>
                  <a:schemeClr val="bg1"/>
                </a:solidFill>
                <a:latin typeface="微软雅黑" panose="020B0503020204020204" pitchFamily="34" charset="-122"/>
                <a:ea typeface="微软雅黑" panose="020B0503020204020204" pitchFamily="34" charset="-122"/>
              </a:rPr>
              <a:t>[</a:t>
            </a:r>
            <a:r>
              <a:rPr lang="en-US" altLang="zh-CN" dirty="0" err="1" smtClean="0">
                <a:solidFill>
                  <a:schemeClr val="bg1"/>
                </a:solidFill>
                <a:latin typeface="微软雅黑" panose="020B0503020204020204" pitchFamily="34" charset="-122"/>
                <a:ea typeface="微软雅黑" panose="020B0503020204020204" pitchFamily="34" charset="-122"/>
              </a:rPr>
              <a:t>yǐ</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jiǔ</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xǐng</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chéng</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世说新语</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任诞</a:t>
            </a:r>
            <a:r>
              <a:rPr lang="en-US" altLang="zh-CN" dirty="0" smtClean="0">
                <a:solidFill>
                  <a:schemeClr val="bg1"/>
                </a:solidFill>
                <a:latin typeface="微软雅黑" panose="020B0503020204020204" pitchFamily="34" charset="-122"/>
                <a:ea typeface="微软雅黑" panose="020B0503020204020204" pitchFamily="34" charset="-122"/>
              </a:rPr>
              <a:t>》):</a:t>
            </a:r>
          </a:p>
          <a:p>
            <a:pPr lvl="0"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sobering up by drinking wine</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9500848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Drinking Behavior</a:t>
            </a:r>
          </a:p>
        </p:txBody>
      </p:sp>
      <p:pic>
        <p:nvPicPr>
          <p:cNvPr id="11" name="Picture 1" descr="D:\大胆\3\abnormal psychology\pre\饮中八仙歌.jpg"/>
          <p:cNvPicPr>
            <a:picLocks noChangeAspect="1" noChangeArrowheads="1"/>
          </p:cNvPicPr>
          <p:nvPr/>
        </p:nvPicPr>
        <p:blipFill>
          <a:blip r:embed="rId2" cstate="print"/>
          <a:srcRect/>
          <a:stretch>
            <a:fillRect/>
          </a:stretch>
        </p:blipFill>
        <p:spPr bwMode="auto">
          <a:xfrm>
            <a:off x="6822621" y="1899557"/>
            <a:ext cx="4991100" cy="4191000"/>
          </a:xfrm>
          <a:prstGeom prst="rect">
            <a:avLst/>
          </a:prstGeom>
          <a:noFill/>
        </p:spPr>
      </p:pic>
      <p:sp>
        <p:nvSpPr>
          <p:cNvPr id="12" name="矩形 7"/>
          <p:cNvSpPr>
            <a:spLocks noChangeArrowheads="1"/>
          </p:cNvSpPr>
          <p:nvPr/>
        </p:nvSpPr>
        <p:spPr bwMode="auto">
          <a:xfrm>
            <a:off x="725715" y="1845868"/>
            <a:ext cx="4804228"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2800" b="1" dirty="0" smtClean="0">
                <a:solidFill>
                  <a:schemeClr val="bg1"/>
                </a:solidFill>
                <a:latin typeface="Century Gothic" pitchFamily="34" charset="0"/>
              </a:rPr>
              <a:t>饮中八仙歌</a:t>
            </a:r>
            <a:endParaRPr lang="en-US" altLang="zh-CN" sz="2800" b="1" dirty="0" smtClean="0">
              <a:solidFill>
                <a:schemeClr val="bg1"/>
              </a:solidFill>
              <a:latin typeface="Century Gothic" pitchFamily="34" charset="0"/>
            </a:endParaRPr>
          </a:p>
          <a:p>
            <a:pPr algn="ctr" fontAlgn="base">
              <a:spcBef>
                <a:spcPct val="0"/>
              </a:spcBef>
              <a:spcAft>
                <a:spcPct val="0"/>
              </a:spcAft>
            </a:pPr>
            <a:r>
              <a:rPr lang="en-US" altLang="zh-CN" sz="2800" b="1" dirty="0" smtClean="0">
                <a:solidFill>
                  <a:schemeClr val="bg1"/>
                </a:solidFill>
                <a:latin typeface="Century Gothic" pitchFamily="34" charset="0"/>
              </a:rPr>
              <a:t>The Ode of Eight Immortals Indulged in Wine</a:t>
            </a:r>
          </a:p>
          <a:p>
            <a:pPr algn="ctr" defTabSz="914400" fontAlgn="base">
              <a:spcBef>
                <a:spcPct val="0"/>
              </a:spcBef>
              <a:spcAft>
                <a:spcPct val="0"/>
              </a:spcAft>
            </a:pPr>
            <a:endParaRPr lang="en-US" altLang="zh-CN" sz="800" b="1" dirty="0" smtClean="0">
              <a:solidFill>
                <a:schemeClr val="bg1"/>
              </a:solidFill>
              <a:latin typeface="Century Gothic" pitchFamily="34" charset="0"/>
            </a:endParaRPr>
          </a:p>
          <a:p>
            <a:pPr algn="ctr" defTabSz="914400" fontAlgn="base">
              <a:spcBef>
                <a:spcPct val="0"/>
              </a:spcBef>
              <a:spcAft>
                <a:spcPct val="0"/>
              </a:spcAft>
            </a:pPr>
            <a:r>
              <a:rPr lang="zh-CN" altLang="en-US" sz="2000" b="1" dirty="0" smtClean="0">
                <a:solidFill>
                  <a:schemeClr val="bg1"/>
                </a:solidFill>
                <a:latin typeface="Century Gothic" pitchFamily="34" charset="0"/>
              </a:rPr>
              <a:t>杜甫</a:t>
            </a:r>
            <a:r>
              <a:rPr lang="en-US" altLang="zh-CN" sz="2000" b="1" dirty="0" smtClean="0">
                <a:solidFill>
                  <a:schemeClr val="bg1"/>
                </a:solidFill>
                <a:latin typeface="Century Gothic" pitchFamily="34" charset="0"/>
              </a:rPr>
              <a:t>[Du Fu]</a:t>
            </a:r>
            <a:endParaRPr lang="zh-CN" altLang="en-US" sz="2000" b="1" dirty="0">
              <a:solidFill>
                <a:schemeClr val="bg1"/>
              </a:solidFill>
              <a:latin typeface="Century Gothic" pitchFamily="34" charset="0"/>
            </a:endParaRPr>
          </a:p>
        </p:txBody>
      </p:sp>
      <p:sp>
        <p:nvSpPr>
          <p:cNvPr id="13" name="矩形 6"/>
          <p:cNvSpPr>
            <a:spLocks noChangeArrowheads="1"/>
          </p:cNvSpPr>
          <p:nvPr/>
        </p:nvSpPr>
        <p:spPr bwMode="auto">
          <a:xfrm>
            <a:off x="766028" y="3764699"/>
            <a:ext cx="5025172"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zh-CN" altLang="zh-CN" sz="1600" dirty="0" smtClean="0">
                <a:solidFill>
                  <a:schemeClr val="bg1"/>
                </a:solidFill>
                <a:latin typeface="华文中宋" pitchFamily="2" charset="-122"/>
                <a:ea typeface="华文中宋" pitchFamily="2" charset="-122"/>
              </a:rPr>
              <a:t>知章骑马似乘船，眼花落井水底眠。</a:t>
            </a:r>
          </a:p>
          <a:p>
            <a:r>
              <a:rPr lang="zh-CN" altLang="zh-CN" sz="1600" dirty="0" smtClean="0">
                <a:solidFill>
                  <a:schemeClr val="bg1"/>
                </a:solidFill>
                <a:latin typeface="华文中宋" pitchFamily="2" charset="-122"/>
                <a:ea typeface="华文中宋" pitchFamily="2" charset="-122"/>
              </a:rPr>
              <a:t>汝阳三斗始朝天，道逢麴车口流涎，恨不移封向酒泉。</a:t>
            </a:r>
          </a:p>
          <a:p>
            <a:r>
              <a:rPr lang="zh-CN" altLang="zh-CN" sz="1600" dirty="0" smtClean="0">
                <a:solidFill>
                  <a:schemeClr val="bg1"/>
                </a:solidFill>
                <a:latin typeface="华文中宋" pitchFamily="2" charset="-122"/>
                <a:ea typeface="华文中宋" pitchFamily="2" charset="-122"/>
              </a:rPr>
              <a:t>左相日兴费万钱，饮如长鲸吸百川，衔杯乐圣称避贤。</a:t>
            </a:r>
          </a:p>
          <a:p>
            <a:r>
              <a:rPr lang="zh-CN" altLang="zh-CN" sz="1600" dirty="0" smtClean="0">
                <a:solidFill>
                  <a:schemeClr val="bg1"/>
                </a:solidFill>
                <a:latin typeface="华文中宋" pitchFamily="2" charset="-122"/>
                <a:ea typeface="华文中宋" pitchFamily="2" charset="-122"/>
              </a:rPr>
              <a:t>宗之潇洒美少年，举觞白眼望青天，皎如玉树临风前。</a:t>
            </a:r>
          </a:p>
          <a:p>
            <a:r>
              <a:rPr lang="zh-CN" altLang="zh-CN" sz="1600" dirty="0" smtClean="0">
                <a:solidFill>
                  <a:schemeClr val="bg1"/>
                </a:solidFill>
                <a:latin typeface="华文中宋" pitchFamily="2" charset="-122"/>
                <a:ea typeface="华文中宋" pitchFamily="2" charset="-122"/>
              </a:rPr>
              <a:t>苏晋长斋绣佛前，醉中往往爱逃禅。</a:t>
            </a:r>
          </a:p>
          <a:p>
            <a:r>
              <a:rPr lang="zh-CN" altLang="zh-CN" sz="1600" dirty="0" smtClean="0">
                <a:solidFill>
                  <a:schemeClr val="bg1"/>
                </a:solidFill>
                <a:latin typeface="华文中宋" pitchFamily="2" charset="-122"/>
                <a:ea typeface="华文中宋" pitchFamily="2" charset="-122"/>
              </a:rPr>
              <a:t>李白斗酒诗百篇，长安市上酒家眠，天子呼来不上船，自称臣是酒中仙。</a:t>
            </a:r>
          </a:p>
          <a:p>
            <a:r>
              <a:rPr lang="zh-CN" altLang="zh-CN" sz="1600" dirty="0" smtClean="0">
                <a:solidFill>
                  <a:schemeClr val="bg1"/>
                </a:solidFill>
                <a:latin typeface="华文中宋" pitchFamily="2" charset="-122"/>
                <a:ea typeface="华文中宋" pitchFamily="2" charset="-122"/>
              </a:rPr>
              <a:t>张旭三杯草圣传，脱帽露顶王公前，挥毫落纸如云烟。</a:t>
            </a:r>
          </a:p>
          <a:p>
            <a:r>
              <a:rPr lang="zh-CN" altLang="zh-CN" sz="1600" dirty="0" smtClean="0">
                <a:solidFill>
                  <a:schemeClr val="bg1"/>
                </a:solidFill>
                <a:latin typeface="华文中宋" pitchFamily="2" charset="-122"/>
                <a:ea typeface="华文中宋" pitchFamily="2" charset="-122"/>
              </a:rPr>
              <a:t>焦遂五斗方卓然，高谈雄辩惊四筵。</a:t>
            </a:r>
            <a:endParaRPr lang="zh-CN" altLang="zh-CN" sz="1600" dirty="0">
              <a:solidFill>
                <a:schemeClr val="bg1"/>
              </a:solidFill>
              <a:latin typeface="华文中宋" pitchFamily="2" charset="-122"/>
              <a:ea typeface="华文中宋" pitchFamily="2" charset="-122"/>
            </a:endParaRPr>
          </a:p>
        </p:txBody>
      </p:sp>
    </p:spTree>
    <p:extLst>
      <p:ext uri="{BB962C8B-B14F-4D97-AF65-F5344CB8AC3E}">
        <p14:creationId xmlns="" xmlns:p14="http://schemas.microsoft.com/office/powerpoint/2010/main" val="29500848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https://ss0.bdstatic.com/94oJfD_bAAcT8t7mm9GUKT-xh_/timg?image&amp;quality=100&amp;size=b4000_4000&amp;sec=1525685100&amp;di=8427c56fb1402f0389bf02dad8bb2d7d&amp;src=http://image107.360doc.com/DownloadImg/2017/06/1612/101883282_2.jpg"/>
          <p:cNvPicPr>
            <a:picLocks noChangeAspect="1" noChangeArrowheads="1"/>
          </p:cNvPicPr>
          <p:nvPr/>
        </p:nvPicPr>
        <p:blipFill>
          <a:blip r:embed="rId2" cstate="print"/>
          <a:srcRect/>
          <a:stretch>
            <a:fillRect/>
          </a:stretch>
        </p:blipFill>
        <p:spPr bwMode="auto">
          <a:xfrm rot="855696">
            <a:off x="2593974" y="1303787"/>
            <a:ext cx="3638550" cy="2638426"/>
          </a:xfrm>
          <a:prstGeom prst="rect">
            <a:avLst/>
          </a:prstGeom>
          <a:noFill/>
        </p:spPr>
      </p:pic>
      <p:sp>
        <p:nvSpPr>
          <p:cNvPr id="52" name="文本占位符 51"/>
          <p:cNvSpPr>
            <a:spLocks noGrp="1"/>
          </p:cNvSpPr>
          <p:nvPr>
            <p:ph type="body" sz="quarter" idx="10"/>
          </p:nvPr>
        </p:nvSpPr>
        <p:spPr/>
        <p:txBody>
          <a:bodyPr/>
          <a:lstStyle/>
          <a:p>
            <a:r>
              <a:rPr lang="en-US" altLang="zh-CN" dirty="0" smtClean="0"/>
              <a:t>in Literature</a:t>
            </a:r>
          </a:p>
        </p:txBody>
      </p:sp>
      <p:pic>
        <p:nvPicPr>
          <p:cNvPr id="17" name="Picture 6" descr="https://gss3.bdstatic.com/-Po3dSag_xI4khGkpoWK1HF6hhy/baike/w%3D268%3Bg%3D0/sign=176befc2c8ef76093c0b9e9916e6c4f1/78310a55b319ebc4acda9dc68126cffc1f1716ca.jpg"/>
          <p:cNvPicPr>
            <a:picLocks noChangeAspect="1" noChangeArrowheads="1"/>
          </p:cNvPicPr>
          <p:nvPr/>
        </p:nvPicPr>
        <p:blipFill>
          <a:blip r:embed="rId3" cstate="print"/>
          <a:srcRect/>
          <a:stretch>
            <a:fillRect/>
          </a:stretch>
        </p:blipFill>
        <p:spPr bwMode="auto">
          <a:xfrm>
            <a:off x="228147" y="975177"/>
            <a:ext cx="2552700" cy="3676651"/>
          </a:xfrm>
          <a:prstGeom prst="rect">
            <a:avLst/>
          </a:prstGeom>
          <a:noFill/>
        </p:spPr>
      </p:pic>
      <p:pic>
        <p:nvPicPr>
          <p:cNvPr id="19" name="Picture 2" descr="《红楼梦》里，到底喝的什么酒？"/>
          <p:cNvPicPr>
            <a:picLocks noChangeAspect="1" noChangeArrowheads="1"/>
          </p:cNvPicPr>
          <p:nvPr/>
        </p:nvPicPr>
        <p:blipFill>
          <a:blip r:embed="rId4" cstate="print"/>
          <a:srcRect/>
          <a:stretch>
            <a:fillRect/>
          </a:stretch>
        </p:blipFill>
        <p:spPr bwMode="auto">
          <a:xfrm rot="21176274">
            <a:off x="928920" y="3859244"/>
            <a:ext cx="4455885" cy="2735216"/>
          </a:xfrm>
          <a:prstGeom prst="rect">
            <a:avLst/>
          </a:prstGeom>
          <a:noFill/>
        </p:spPr>
      </p:pic>
      <p:sp>
        <p:nvSpPr>
          <p:cNvPr id="20" name="文本框 16"/>
          <p:cNvSpPr txBox="1"/>
          <p:nvPr/>
        </p:nvSpPr>
        <p:spPr>
          <a:xfrm>
            <a:off x="6328229" y="2148252"/>
            <a:ext cx="5863771" cy="3670236"/>
          </a:xfrm>
          <a:prstGeom prst="rect">
            <a:avLst/>
          </a:prstGeom>
          <a:noFill/>
        </p:spPr>
        <p:txBody>
          <a:bodyPr wrap="square" lIns="68580" tIns="34290" rIns="68580" bIns="34290" rtlCol="0">
            <a:spAutoFit/>
          </a:bodyPr>
          <a:lstStyle/>
          <a:p>
            <a:pPr lvl="0"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poem</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饮中八仙歌</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30000"/>
              </a:lnSpc>
            </a:pPr>
            <a:r>
              <a:rPr lang="zh-CN" altLang="en-US" dirty="0" smtClean="0">
                <a:solidFill>
                  <a:schemeClr val="bg1"/>
                </a:solidFill>
                <a:latin typeface="微软雅黑" panose="020B0503020204020204" pitchFamily="34" charset="-122"/>
                <a:ea typeface="微软雅黑" panose="020B0503020204020204" pitchFamily="34" charset="-122"/>
              </a:rPr>
              <a:t>李白</a:t>
            </a:r>
            <a:r>
              <a:rPr lang="en-US" altLang="zh-CN" dirty="0" smtClean="0">
                <a:solidFill>
                  <a:schemeClr val="bg1"/>
                </a:solidFill>
                <a:latin typeface="微软雅黑" panose="020B0503020204020204" pitchFamily="34" charset="-122"/>
                <a:ea typeface="微软雅黑" panose="020B0503020204020204" pitchFamily="34" charset="-122"/>
              </a:rPr>
              <a:t>[Li Bai]</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百年三万六千日，一日须倾三百杯。</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襄阳歌</a:t>
            </a:r>
            <a:r>
              <a:rPr lang="en-US" altLang="zh-CN" dirty="0" smtClean="0">
                <a:solidFill>
                  <a:schemeClr val="bg1"/>
                </a:solidFill>
                <a:latin typeface="微软雅黑" panose="020B0503020204020204" pitchFamily="34" charset="-122"/>
                <a:ea typeface="微软雅黑" panose="020B0503020204020204" pitchFamily="34" charset="-122"/>
              </a:rPr>
              <a:t>》</a:t>
            </a: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兴酣落笔摇五岳。</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江上吟</a:t>
            </a:r>
            <a:r>
              <a:rPr lang="en-US" altLang="zh-CN" dirty="0" smtClean="0">
                <a:solidFill>
                  <a:schemeClr val="bg1"/>
                </a:solidFill>
                <a:latin typeface="微软雅黑" panose="020B0503020204020204" pitchFamily="34" charset="-122"/>
                <a:ea typeface="微软雅黑" panose="020B0503020204020204" pitchFamily="34" charset="-122"/>
              </a:rPr>
              <a:t>》</a:t>
            </a: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烹羊宰牛且为乐，会须一饮三百杯。</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将进酒</a:t>
            </a:r>
            <a:r>
              <a:rPr lang="en-US" altLang="zh-CN" dirty="0" smtClean="0">
                <a:solidFill>
                  <a:schemeClr val="bg1"/>
                </a:solidFill>
                <a:latin typeface="微软雅黑" panose="020B0503020204020204" pitchFamily="34" charset="-122"/>
                <a:ea typeface="微软雅黑" panose="020B0503020204020204" pitchFamily="34" charset="-122"/>
              </a:rPr>
              <a:t>》</a:t>
            </a:r>
          </a:p>
          <a:p>
            <a:pPr lvl="0"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novel</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30000"/>
              </a:lnSpc>
            </a:pPr>
            <a:r>
              <a:rPr lang="en-US" altLang="zh-CN" i="1" dirty="0" smtClean="0">
                <a:solidFill>
                  <a:schemeClr val="bg1"/>
                </a:solidFill>
                <a:latin typeface="微软雅黑" panose="020B0503020204020204" pitchFamily="34" charset="-122"/>
                <a:ea typeface="微软雅黑" panose="020B0503020204020204" pitchFamily="34" charset="-122"/>
              </a:rPr>
              <a:t>A Dream in Red Mansions</a:t>
            </a:r>
            <a:r>
              <a:rPr lang="zh-CN" altLang="en-US" i="1" dirty="0" smtClean="0">
                <a:solidFill>
                  <a:schemeClr val="bg1"/>
                </a:solidFill>
                <a:latin typeface="微软雅黑" panose="020B0503020204020204" pitchFamily="34" charset="-122"/>
                <a:ea typeface="微软雅黑" panose="020B0503020204020204" pitchFamily="34" charset="-122"/>
              </a:rPr>
              <a:t>，</a:t>
            </a:r>
            <a:r>
              <a:rPr lang="en-US" altLang="zh-CN" i="1" dirty="0" smtClean="0">
                <a:solidFill>
                  <a:schemeClr val="bg1"/>
                </a:solidFill>
                <a:latin typeface="微软雅黑" panose="020B0503020204020204" pitchFamily="34" charset="-122"/>
                <a:ea typeface="微软雅黑" panose="020B0503020204020204" pitchFamily="34" charset="-122"/>
              </a:rPr>
              <a:t>Water Margin</a:t>
            </a:r>
            <a:r>
              <a:rPr lang="zh-CN" altLang="en-US" i="1" dirty="0" smtClean="0">
                <a:solidFill>
                  <a:schemeClr val="bg1"/>
                </a:solidFill>
                <a:latin typeface="微软雅黑" panose="020B0503020204020204" pitchFamily="34" charset="-122"/>
                <a:ea typeface="微软雅黑" panose="020B0503020204020204" pitchFamily="34" charset="-122"/>
              </a:rPr>
              <a:t>：</a:t>
            </a:r>
            <a:endParaRPr lang="en-US" altLang="zh-CN" i="1" dirty="0" smtClean="0">
              <a:solidFill>
                <a:schemeClr val="bg1"/>
              </a:solidFill>
              <a:latin typeface="微软雅黑" panose="020B0503020204020204" pitchFamily="34" charset="-122"/>
              <a:ea typeface="微软雅黑" panose="020B0503020204020204" pitchFamily="34" charset="-122"/>
            </a:endParaRP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There are a lot of scenes describing people drinking</a:t>
            </a:r>
          </a:p>
          <a:p>
            <a:pPr defTabSz="457200">
              <a:lnSpc>
                <a:spcPct val="13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396697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0"/>
          </p:nvPr>
        </p:nvSpPr>
        <p:spPr>
          <a:xfrm>
            <a:off x="4284209" y="477910"/>
            <a:ext cx="3598549" cy="568180"/>
          </a:xfrm>
        </p:spPr>
        <p:txBody>
          <a:bodyPr/>
          <a:lstStyle/>
          <a:p>
            <a:r>
              <a:rPr lang="en-US" altLang="zh-CN" dirty="0" smtClean="0"/>
              <a:t>Regimen through Wine</a:t>
            </a:r>
          </a:p>
        </p:txBody>
      </p:sp>
      <p:pic>
        <p:nvPicPr>
          <p:cNvPr id="17" name="Picture 2" descr="https://timgsa.baidu.com/timg?image&amp;quality=80&amp;size=b9999_10000&amp;sec=1525695843882&amp;di=060e9c0c9cb7c55b9f501ab6ddbc0169&amp;imgtype=jpg&amp;src=http%3A%2F%2Fimg4.imgtn.bdimg.com%2Fit%2Fu%3D1397647999%2C3952268568%26fm%3D214%26gp%3D0.jpg"/>
          <p:cNvPicPr>
            <a:picLocks noChangeAspect="1" noChangeArrowheads="1"/>
          </p:cNvPicPr>
          <p:nvPr/>
        </p:nvPicPr>
        <p:blipFill>
          <a:blip r:embed="rId2" cstate="print"/>
          <a:srcRect/>
          <a:stretch>
            <a:fillRect/>
          </a:stretch>
        </p:blipFill>
        <p:spPr bwMode="auto">
          <a:xfrm>
            <a:off x="-174171" y="2264228"/>
            <a:ext cx="4444275" cy="2777672"/>
          </a:xfrm>
          <a:prstGeom prst="rect">
            <a:avLst/>
          </a:prstGeom>
          <a:noFill/>
        </p:spPr>
      </p:pic>
      <p:pic>
        <p:nvPicPr>
          <p:cNvPr id="18" name="Picture 4" descr="https://timgsa.baidu.com/timg?image&amp;quality=80&amp;size=b10000_10000&amp;sec=1525685925&amp;di=769d44895a369ee7e265519c8a95ca7f&amp;src=http://i.weather.com.cn/images/cn/life/2011/01/11/6F7C21551AE734127AC70DDA422788CD.JPG"/>
          <p:cNvPicPr>
            <a:picLocks noChangeAspect="1" noChangeArrowheads="1"/>
          </p:cNvPicPr>
          <p:nvPr/>
        </p:nvPicPr>
        <p:blipFill>
          <a:blip r:embed="rId3" cstate="print"/>
          <a:srcRect/>
          <a:stretch>
            <a:fillRect/>
          </a:stretch>
        </p:blipFill>
        <p:spPr bwMode="auto">
          <a:xfrm>
            <a:off x="4267198" y="2209094"/>
            <a:ext cx="4225018" cy="2830763"/>
          </a:xfrm>
          <a:prstGeom prst="rect">
            <a:avLst/>
          </a:prstGeom>
          <a:noFill/>
        </p:spPr>
      </p:pic>
      <p:pic>
        <p:nvPicPr>
          <p:cNvPr id="19" name="Picture 6" descr="https://timgsa.baidu.com/timg?image&amp;quality=80&amp;size=b10000_10000&amp;sec=1525685925&amp;di=ce3df673c97890de8d2fd52518dbb668&amp;src=http://ys.fh21.com.cn/uploads/allimg/141117/12_141117151539_1.jpg"/>
          <p:cNvPicPr>
            <a:picLocks noChangeAspect="1" noChangeArrowheads="1"/>
          </p:cNvPicPr>
          <p:nvPr/>
        </p:nvPicPr>
        <p:blipFill>
          <a:blip r:embed="rId4" cstate="print"/>
          <a:srcRect/>
          <a:stretch>
            <a:fillRect/>
          </a:stretch>
        </p:blipFill>
        <p:spPr bwMode="auto">
          <a:xfrm>
            <a:off x="8464247" y="2226127"/>
            <a:ext cx="3727753" cy="2795815"/>
          </a:xfrm>
          <a:prstGeom prst="rect">
            <a:avLst/>
          </a:prstGeom>
          <a:noFill/>
        </p:spPr>
      </p:pic>
      <p:sp>
        <p:nvSpPr>
          <p:cNvPr id="20" name="TextBox 40"/>
          <p:cNvSpPr txBox="1"/>
          <p:nvPr/>
        </p:nvSpPr>
        <p:spPr>
          <a:xfrm>
            <a:off x="3628571" y="5398892"/>
            <a:ext cx="5297715" cy="1149545"/>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People put some substances in the wine. After</a:t>
            </a:r>
            <a:r>
              <a:rPr lang="zh-CN" altLang="en-US" b="1" dirty="0" smtClean="0">
                <a:solidFill>
                  <a:schemeClr val="bg1"/>
                </a:solidFill>
                <a:latin typeface="微软雅黑" panose="020B0503020204020204" pitchFamily="34" charset="-122"/>
                <a:ea typeface="微软雅黑" panose="020B0503020204020204" pitchFamily="34" charset="-122"/>
              </a:rPr>
              <a:t> </a:t>
            </a:r>
            <a:r>
              <a:rPr lang="en-US" altLang="zh-CN" b="1" dirty="0" smtClean="0">
                <a:solidFill>
                  <a:schemeClr val="bg1"/>
                </a:solidFill>
                <a:latin typeface="微软雅黑" panose="020B0503020204020204" pitchFamily="34" charset="-122"/>
                <a:ea typeface="微软雅黑" panose="020B0503020204020204" pitchFamily="34" charset="-122"/>
              </a:rPr>
              <a:t>soaking for a certain period</a:t>
            </a:r>
            <a:r>
              <a:rPr lang="zh-CN" altLang="en-US" b="1" dirty="0" smtClean="0">
                <a:solidFill>
                  <a:schemeClr val="bg1"/>
                </a:solidFill>
                <a:latin typeface="微软雅黑" panose="020B0503020204020204" pitchFamily="34" charset="-122"/>
                <a:ea typeface="微软雅黑" panose="020B0503020204020204" pitchFamily="34" charset="-122"/>
              </a:rPr>
              <a:t>， </a:t>
            </a:r>
            <a:r>
              <a:rPr lang="en-US" altLang="zh-CN" b="1" dirty="0" smtClean="0">
                <a:solidFill>
                  <a:schemeClr val="bg1"/>
                </a:solidFill>
                <a:latin typeface="微软雅黑" panose="020B0503020204020204" pitchFamily="34" charset="-122"/>
                <a:ea typeface="微软雅黑" panose="020B0503020204020204" pitchFamily="34" charset="-122"/>
              </a:rPr>
              <a:t>people will drink the wine.</a:t>
            </a:r>
          </a:p>
        </p:txBody>
      </p:sp>
    </p:spTree>
    <p:extLst>
      <p:ext uri="{BB962C8B-B14F-4D97-AF65-F5344CB8AC3E}">
        <p14:creationId xmlns="" xmlns:p14="http://schemas.microsoft.com/office/powerpoint/2010/main" val="37744650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Traditional Method</a:t>
            </a:r>
          </a:p>
        </p:txBody>
      </p:sp>
      <p:sp>
        <p:nvSpPr>
          <p:cNvPr id="27" name="Freeform 8"/>
          <p:cNvSpPr>
            <a:spLocks/>
          </p:cNvSpPr>
          <p:nvPr/>
        </p:nvSpPr>
        <p:spPr bwMode="auto">
          <a:xfrm>
            <a:off x="3977534" y="2047967"/>
            <a:ext cx="1464107" cy="1770548"/>
          </a:xfrm>
          <a:custGeom>
            <a:avLst/>
            <a:gdLst>
              <a:gd name="T0" fmla="*/ 698951 w 577"/>
              <a:gd name="T1" fmla="*/ 734541 h 697"/>
              <a:gd name="T2" fmla="*/ 790047 w 577"/>
              <a:gd name="T3" fmla="*/ 868848 h 697"/>
              <a:gd name="T4" fmla="*/ 627731 w 577"/>
              <a:gd name="T5" fmla="*/ 868848 h 697"/>
              <a:gd name="T6" fmla="*/ 568105 w 577"/>
              <a:gd name="T7" fmla="*/ 1155700 h 697"/>
              <a:gd name="T8" fmla="*/ 0 w 577"/>
              <a:gd name="T9" fmla="*/ 1142435 h 697"/>
              <a:gd name="T10" fmla="*/ 665826 w 577"/>
              <a:gd name="T11" fmla="*/ 0 h 697"/>
              <a:gd name="T12" fmla="*/ 955675 w 577"/>
              <a:gd name="T13" fmla="*/ 489141 h 697"/>
              <a:gd name="T14" fmla="*/ 698951 w 577"/>
              <a:gd name="T15" fmla="*/ 734541 h 6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7" h="697">
                <a:moveTo>
                  <a:pt x="422" y="443"/>
                </a:moveTo>
                <a:cubicBezTo>
                  <a:pt x="477" y="524"/>
                  <a:pt x="477" y="524"/>
                  <a:pt x="477" y="524"/>
                </a:cubicBezTo>
                <a:cubicBezTo>
                  <a:pt x="379" y="524"/>
                  <a:pt x="379" y="524"/>
                  <a:pt x="379" y="524"/>
                </a:cubicBezTo>
                <a:cubicBezTo>
                  <a:pt x="357" y="578"/>
                  <a:pt x="344" y="636"/>
                  <a:pt x="343" y="697"/>
                </a:cubicBezTo>
                <a:cubicBezTo>
                  <a:pt x="0" y="689"/>
                  <a:pt x="0" y="689"/>
                  <a:pt x="0" y="689"/>
                </a:cubicBezTo>
                <a:cubicBezTo>
                  <a:pt x="6" y="406"/>
                  <a:pt x="158" y="145"/>
                  <a:pt x="402" y="0"/>
                </a:cubicBezTo>
                <a:cubicBezTo>
                  <a:pt x="577" y="295"/>
                  <a:pt x="577" y="295"/>
                  <a:pt x="577" y="295"/>
                </a:cubicBezTo>
                <a:cubicBezTo>
                  <a:pt x="515" y="332"/>
                  <a:pt x="462" y="383"/>
                  <a:pt x="422" y="44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nvGrpSpPr>
          <p:cNvPr id="28" name="Group 25"/>
          <p:cNvGrpSpPr/>
          <p:nvPr/>
        </p:nvGrpSpPr>
        <p:grpSpPr>
          <a:xfrm>
            <a:off x="4375285" y="2798127"/>
            <a:ext cx="481769" cy="474123"/>
            <a:chOff x="1587575" y="2265358"/>
            <a:chExt cx="314468" cy="309477"/>
          </a:xfrm>
          <a:solidFill>
            <a:schemeClr val="bg1"/>
          </a:solidFill>
        </p:grpSpPr>
        <p:sp>
          <p:nvSpPr>
            <p:cNvPr id="29"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sp>
          <p:nvSpPr>
            <p:cNvPr id="30"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grpSp>
      <p:grpSp>
        <p:nvGrpSpPr>
          <p:cNvPr id="31" name="Group 33"/>
          <p:cNvGrpSpPr/>
          <p:nvPr/>
        </p:nvGrpSpPr>
        <p:grpSpPr>
          <a:xfrm>
            <a:off x="5775539" y="1876915"/>
            <a:ext cx="572700" cy="645955"/>
            <a:chOff x="5513440" y="1766202"/>
            <a:chExt cx="429274" cy="484183"/>
          </a:xfrm>
          <a:solidFill>
            <a:schemeClr val="bg1"/>
          </a:solidFill>
        </p:grpSpPr>
        <p:sp>
          <p:nvSpPr>
            <p:cNvPr id="32"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sp>
          <p:nvSpPr>
            <p:cNvPr id="33"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sp>
          <p:nvSpPr>
            <p:cNvPr id="34"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grpSp>
      <p:sp>
        <p:nvSpPr>
          <p:cNvPr id="35" name="Freeform 5"/>
          <p:cNvSpPr>
            <a:spLocks/>
          </p:cNvSpPr>
          <p:nvPr/>
        </p:nvSpPr>
        <p:spPr bwMode="auto">
          <a:xfrm>
            <a:off x="5057374" y="1663700"/>
            <a:ext cx="2025915" cy="1194148"/>
          </a:xfrm>
          <a:custGeom>
            <a:avLst/>
            <a:gdLst>
              <a:gd name="T0" fmla="*/ 579995 w 798"/>
              <a:gd name="T1" fmla="*/ 631863 h 470"/>
              <a:gd name="T2" fmla="*/ 659537 w 798"/>
              <a:gd name="T3" fmla="*/ 779463 h 470"/>
              <a:gd name="T4" fmla="*/ 737422 w 798"/>
              <a:gd name="T5" fmla="*/ 631863 h 470"/>
              <a:gd name="T6" fmla="*/ 1045648 w 798"/>
              <a:gd name="T7" fmla="*/ 728052 h 470"/>
              <a:gd name="T8" fmla="*/ 1322388 w 798"/>
              <a:gd name="T9" fmla="*/ 230522 h 470"/>
              <a:gd name="T10" fmla="*/ 0 w 798"/>
              <a:gd name="T11" fmla="*/ 227205 h 470"/>
              <a:gd name="T12" fmla="*/ 275083 w 798"/>
              <a:gd name="T13" fmla="*/ 726393 h 470"/>
              <a:gd name="T14" fmla="*/ 579995 w 798"/>
              <a:gd name="T15" fmla="*/ 631863 h 4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8" h="470">
                <a:moveTo>
                  <a:pt x="350" y="381"/>
                </a:moveTo>
                <a:cubicBezTo>
                  <a:pt x="398" y="470"/>
                  <a:pt x="398" y="470"/>
                  <a:pt x="398" y="470"/>
                </a:cubicBezTo>
                <a:cubicBezTo>
                  <a:pt x="445" y="381"/>
                  <a:pt x="445" y="381"/>
                  <a:pt x="445" y="381"/>
                </a:cubicBezTo>
                <a:cubicBezTo>
                  <a:pt x="512" y="388"/>
                  <a:pt x="575" y="408"/>
                  <a:pt x="631" y="439"/>
                </a:cubicBezTo>
                <a:cubicBezTo>
                  <a:pt x="798" y="139"/>
                  <a:pt x="798" y="139"/>
                  <a:pt x="798" y="139"/>
                </a:cubicBezTo>
                <a:cubicBezTo>
                  <a:pt x="550" y="1"/>
                  <a:pt x="249" y="0"/>
                  <a:pt x="0" y="137"/>
                </a:cubicBezTo>
                <a:cubicBezTo>
                  <a:pt x="166" y="438"/>
                  <a:pt x="166" y="438"/>
                  <a:pt x="166" y="438"/>
                </a:cubicBezTo>
                <a:cubicBezTo>
                  <a:pt x="222" y="407"/>
                  <a:pt x="284" y="387"/>
                  <a:pt x="350" y="381"/>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36" name="Freeform 10"/>
          <p:cNvSpPr>
            <a:spLocks/>
          </p:cNvSpPr>
          <p:nvPr/>
        </p:nvSpPr>
        <p:spPr bwMode="auto">
          <a:xfrm>
            <a:off x="6696589" y="2057697"/>
            <a:ext cx="1456810" cy="1770548"/>
          </a:xfrm>
          <a:custGeom>
            <a:avLst/>
            <a:gdLst>
              <a:gd name="T0" fmla="*/ 0 w 574"/>
              <a:gd name="T1" fmla="*/ 485825 h 697"/>
              <a:gd name="T2" fmla="*/ 294882 w 574"/>
              <a:gd name="T3" fmla="*/ 0 h 697"/>
              <a:gd name="T4" fmla="*/ 950913 w 574"/>
              <a:gd name="T5" fmla="*/ 1147409 h 697"/>
              <a:gd name="T6" fmla="*/ 382685 w 574"/>
              <a:gd name="T7" fmla="*/ 1155700 h 697"/>
              <a:gd name="T8" fmla="*/ 314762 w 574"/>
              <a:gd name="T9" fmla="*/ 842318 h 697"/>
              <a:gd name="T10" fmla="*/ 150755 w 574"/>
              <a:gd name="T11" fmla="*/ 847292 h 697"/>
              <a:gd name="T12" fmla="*/ 238557 w 574"/>
              <a:gd name="T13" fmla="*/ 709669 h 697"/>
              <a:gd name="T14" fmla="*/ 0 w 574"/>
              <a:gd name="T15" fmla="*/ 485825 h 6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4" h="697">
                <a:moveTo>
                  <a:pt x="0" y="293"/>
                </a:moveTo>
                <a:cubicBezTo>
                  <a:pt x="178" y="0"/>
                  <a:pt x="178" y="0"/>
                  <a:pt x="178" y="0"/>
                </a:cubicBezTo>
                <a:cubicBezTo>
                  <a:pt x="421" y="147"/>
                  <a:pt x="571" y="409"/>
                  <a:pt x="574" y="692"/>
                </a:cubicBezTo>
                <a:cubicBezTo>
                  <a:pt x="231" y="697"/>
                  <a:pt x="231" y="697"/>
                  <a:pt x="231" y="697"/>
                </a:cubicBezTo>
                <a:cubicBezTo>
                  <a:pt x="230" y="630"/>
                  <a:pt x="215" y="566"/>
                  <a:pt x="190" y="508"/>
                </a:cubicBezTo>
                <a:cubicBezTo>
                  <a:pt x="91" y="511"/>
                  <a:pt x="91" y="511"/>
                  <a:pt x="91" y="511"/>
                </a:cubicBezTo>
                <a:cubicBezTo>
                  <a:pt x="144" y="428"/>
                  <a:pt x="144" y="428"/>
                  <a:pt x="144" y="428"/>
                </a:cubicBezTo>
                <a:cubicBezTo>
                  <a:pt x="106" y="374"/>
                  <a:pt x="57" y="328"/>
                  <a:pt x="0" y="29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37" name="Freeform 34"/>
          <p:cNvSpPr>
            <a:spLocks/>
          </p:cNvSpPr>
          <p:nvPr/>
        </p:nvSpPr>
        <p:spPr bwMode="auto">
          <a:xfrm>
            <a:off x="7170842" y="2797045"/>
            <a:ext cx="508304" cy="449934"/>
          </a:xfrm>
          <a:custGeom>
            <a:avLst/>
            <a:gdLst>
              <a:gd name="T0" fmla="*/ 331787 w 136"/>
              <a:gd name="T1" fmla="*/ 117317 h 120"/>
              <a:gd name="T2" fmla="*/ 165894 w 136"/>
              <a:gd name="T3" fmla="*/ 0 h 120"/>
              <a:gd name="T4" fmla="*/ 0 w 136"/>
              <a:gd name="T5" fmla="*/ 117317 h 120"/>
              <a:gd name="T6" fmla="*/ 90266 w 136"/>
              <a:gd name="T7" fmla="*/ 222413 h 120"/>
              <a:gd name="T8" fmla="*/ 53671 w 136"/>
              <a:gd name="T9" fmla="*/ 293292 h 120"/>
              <a:gd name="T10" fmla="*/ 178092 w 136"/>
              <a:gd name="T11" fmla="*/ 234634 h 120"/>
              <a:gd name="T12" fmla="*/ 331787 w 136"/>
              <a:gd name="T13" fmla="*/ 117317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lIns="68580" tIns="34290" rIns="68580" bIns="34290"/>
          <a:lstStyle/>
          <a:p>
            <a:endParaRPr lang="zh-CN" altLang="en-US"/>
          </a:p>
        </p:txBody>
      </p:sp>
      <p:sp>
        <p:nvSpPr>
          <p:cNvPr id="38" name="Freeform 9"/>
          <p:cNvSpPr>
            <a:spLocks/>
          </p:cNvSpPr>
          <p:nvPr/>
        </p:nvSpPr>
        <p:spPr bwMode="auto">
          <a:xfrm>
            <a:off x="6689293" y="3869589"/>
            <a:ext cx="1464107" cy="1770548"/>
          </a:xfrm>
          <a:custGeom>
            <a:avLst/>
            <a:gdLst>
              <a:gd name="T0" fmla="*/ 256724 w 577"/>
              <a:gd name="T1" fmla="*/ 419501 h 697"/>
              <a:gd name="T2" fmla="*/ 165628 w 577"/>
              <a:gd name="T3" fmla="*/ 285194 h 697"/>
              <a:gd name="T4" fmla="*/ 327944 w 577"/>
              <a:gd name="T5" fmla="*/ 285194 h 697"/>
              <a:gd name="T6" fmla="*/ 387570 w 577"/>
              <a:gd name="T7" fmla="*/ 0 h 697"/>
              <a:gd name="T8" fmla="*/ 955675 w 577"/>
              <a:gd name="T9" fmla="*/ 11607 h 697"/>
              <a:gd name="T10" fmla="*/ 289849 w 577"/>
              <a:gd name="T11" fmla="*/ 1155700 h 697"/>
              <a:gd name="T12" fmla="*/ 0 w 577"/>
              <a:gd name="T13" fmla="*/ 664901 h 697"/>
              <a:gd name="T14" fmla="*/ 256724 w 577"/>
              <a:gd name="T15" fmla="*/ 419501 h 6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7" h="697">
                <a:moveTo>
                  <a:pt x="155" y="253"/>
                </a:moveTo>
                <a:cubicBezTo>
                  <a:pt x="100" y="172"/>
                  <a:pt x="100" y="172"/>
                  <a:pt x="100" y="172"/>
                </a:cubicBezTo>
                <a:cubicBezTo>
                  <a:pt x="198" y="172"/>
                  <a:pt x="198" y="172"/>
                  <a:pt x="198" y="172"/>
                </a:cubicBezTo>
                <a:cubicBezTo>
                  <a:pt x="220" y="119"/>
                  <a:pt x="233" y="61"/>
                  <a:pt x="234" y="0"/>
                </a:cubicBezTo>
                <a:cubicBezTo>
                  <a:pt x="577" y="7"/>
                  <a:pt x="577" y="7"/>
                  <a:pt x="577" y="7"/>
                </a:cubicBezTo>
                <a:cubicBezTo>
                  <a:pt x="571" y="291"/>
                  <a:pt x="419" y="551"/>
                  <a:pt x="175" y="697"/>
                </a:cubicBezTo>
                <a:cubicBezTo>
                  <a:pt x="0" y="401"/>
                  <a:pt x="0" y="401"/>
                  <a:pt x="0" y="401"/>
                </a:cubicBezTo>
                <a:cubicBezTo>
                  <a:pt x="62" y="364"/>
                  <a:pt x="115" y="314"/>
                  <a:pt x="155" y="25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nvGrpSpPr>
          <p:cNvPr id="39" name="Group 28"/>
          <p:cNvGrpSpPr/>
          <p:nvPr/>
        </p:nvGrpSpPr>
        <p:grpSpPr>
          <a:xfrm>
            <a:off x="7266577" y="4395428"/>
            <a:ext cx="411680" cy="516183"/>
            <a:chOff x="5106627" y="2260366"/>
            <a:chExt cx="324452" cy="406813"/>
          </a:xfrm>
          <a:solidFill>
            <a:schemeClr val="bg1"/>
          </a:solidFill>
        </p:grpSpPr>
        <p:sp>
          <p:nvSpPr>
            <p:cNvPr id="40"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sp>
          <p:nvSpPr>
            <p:cNvPr id="41"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sp>
          <p:nvSpPr>
            <p:cNvPr id="42"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sp>
          <p:nvSpPr>
            <p:cNvPr id="43"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grpSp>
      <p:sp>
        <p:nvSpPr>
          <p:cNvPr id="44" name="Freeform 6"/>
          <p:cNvSpPr>
            <a:spLocks/>
          </p:cNvSpPr>
          <p:nvPr/>
        </p:nvSpPr>
        <p:spPr bwMode="auto">
          <a:xfrm>
            <a:off x="5035482" y="4835122"/>
            <a:ext cx="2025916" cy="1189284"/>
          </a:xfrm>
          <a:custGeom>
            <a:avLst/>
            <a:gdLst>
              <a:gd name="T0" fmla="*/ 594909 w 798"/>
              <a:gd name="T1" fmla="*/ 144310 h 468"/>
              <a:gd name="T2" fmla="*/ 672794 w 798"/>
              <a:gd name="T3" fmla="*/ 0 h 468"/>
              <a:gd name="T4" fmla="*/ 747365 w 798"/>
              <a:gd name="T5" fmla="*/ 144310 h 468"/>
              <a:gd name="T6" fmla="*/ 1050619 w 798"/>
              <a:gd name="T7" fmla="*/ 51421 h 468"/>
              <a:gd name="T8" fmla="*/ 1322388 w 798"/>
              <a:gd name="T9" fmla="*/ 552359 h 468"/>
              <a:gd name="T10" fmla="*/ 0 w 798"/>
              <a:gd name="T11" fmla="*/ 539089 h 468"/>
              <a:gd name="T12" fmla="*/ 280055 w 798"/>
              <a:gd name="T13" fmla="*/ 43127 h 468"/>
              <a:gd name="T14" fmla="*/ 594909 w 798"/>
              <a:gd name="T15" fmla="*/ 144310 h 4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8" h="468">
                <a:moveTo>
                  <a:pt x="359" y="87"/>
                </a:moveTo>
                <a:cubicBezTo>
                  <a:pt x="406" y="0"/>
                  <a:pt x="406" y="0"/>
                  <a:pt x="406" y="0"/>
                </a:cubicBezTo>
                <a:cubicBezTo>
                  <a:pt x="451" y="87"/>
                  <a:pt x="451" y="87"/>
                  <a:pt x="451" y="87"/>
                </a:cubicBezTo>
                <a:cubicBezTo>
                  <a:pt x="517" y="80"/>
                  <a:pt x="579" y="61"/>
                  <a:pt x="634" y="31"/>
                </a:cubicBezTo>
                <a:cubicBezTo>
                  <a:pt x="798" y="333"/>
                  <a:pt x="798" y="333"/>
                  <a:pt x="798" y="333"/>
                </a:cubicBezTo>
                <a:cubicBezTo>
                  <a:pt x="548" y="468"/>
                  <a:pt x="246" y="465"/>
                  <a:pt x="0" y="325"/>
                </a:cubicBezTo>
                <a:cubicBezTo>
                  <a:pt x="169" y="26"/>
                  <a:pt x="169" y="26"/>
                  <a:pt x="169" y="26"/>
                </a:cubicBezTo>
                <a:cubicBezTo>
                  <a:pt x="226" y="59"/>
                  <a:pt x="291" y="80"/>
                  <a:pt x="359" y="87"/>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45" name="Freeform 55"/>
          <p:cNvSpPr>
            <a:spLocks noEditPoints="1"/>
          </p:cNvSpPr>
          <p:nvPr/>
        </p:nvSpPr>
        <p:spPr bwMode="auto">
          <a:xfrm>
            <a:off x="5760240" y="5168315"/>
            <a:ext cx="603154" cy="629906"/>
          </a:xfrm>
          <a:custGeom>
            <a:avLst/>
            <a:gdLst>
              <a:gd name="T0" fmla="*/ 253757 w 129"/>
              <a:gd name="T1" fmla="*/ 281274 h 135"/>
              <a:gd name="T2" fmla="*/ 388279 w 129"/>
              <a:gd name="T3" fmla="*/ 79490 h 135"/>
              <a:gd name="T4" fmla="*/ 388279 w 129"/>
              <a:gd name="T5" fmla="*/ 64204 h 135"/>
              <a:gd name="T6" fmla="*/ 357706 w 129"/>
              <a:gd name="T7" fmla="*/ 30573 h 135"/>
              <a:gd name="T8" fmla="*/ 342420 w 129"/>
              <a:gd name="T9" fmla="*/ 30573 h 135"/>
              <a:gd name="T10" fmla="*/ 327133 w 129"/>
              <a:gd name="T11" fmla="*/ 48917 h 135"/>
              <a:gd name="T12" fmla="*/ 308789 w 129"/>
              <a:gd name="T13" fmla="*/ 48917 h 135"/>
              <a:gd name="T14" fmla="*/ 308789 w 129"/>
              <a:gd name="T15" fmla="*/ 0 h 135"/>
              <a:gd name="T16" fmla="*/ 82548 w 129"/>
              <a:gd name="T17" fmla="*/ 0 h 135"/>
              <a:gd name="T18" fmla="*/ 82548 w 129"/>
              <a:gd name="T19" fmla="*/ 48917 h 135"/>
              <a:gd name="T20" fmla="*/ 67261 w 129"/>
              <a:gd name="T21" fmla="*/ 48917 h 135"/>
              <a:gd name="T22" fmla="*/ 51974 w 129"/>
              <a:gd name="T23" fmla="*/ 30573 h 135"/>
              <a:gd name="T24" fmla="*/ 36688 w 129"/>
              <a:gd name="T25" fmla="*/ 30573 h 135"/>
              <a:gd name="T26" fmla="*/ 3057 w 129"/>
              <a:gd name="T27" fmla="*/ 64204 h 135"/>
              <a:gd name="T28" fmla="*/ 3057 w 129"/>
              <a:gd name="T29" fmla="*/ 79490 h 135"/>
              <a:gd name="T30" fmla="*/ 140637 w 129"/>
              <a:gd name="T31" fmla="*/ 281274 h 135"/>
              <a:gd name="T32" fmla="*/ 180382 w 129"/>
              <a:gd name="T33" fmla="*/ 299618 h 135"/>
              <a:gd name="T34" fmla="*/ 180382 w 129"/>
              <a:gd name="T35" fmla="*/ 314905 h 135"/>
              <a:gd name="T36" fmla="*/ 165095 w 129"/>
              <a:gd name="T37" fmla="*/ 324077 h 135"/>
              <a:gd name="T38" fmla="*/ 180382 w 129"/>
              <a:gd name="T39" fmla="*/ 330191 h 135"/>
              <a:gd name="T40" fmla="*/ 180382 w 129"/>
              <a:gd name="T41" fmla="*/ 348535 h 135"/>
              <a:gd name="T42" fmla="*/ 165095 w 129"/>
              <a:gd name="T43" fmla="*/ 363822 h 135"/>
              <a:gd name="T44" fmla="*/ 146751 w 129"/>
              <a:gd name="T45" fmla="*/ 379108 h 135"/>
              <a:gd name="T46" fmla="*/ 131465 w 129"/>
              <a:gd name="T47" fmla="*/ 394395 h 135"/>
              <a:gd name="T48" fmla="*/ 149809 w 129"/>
              <a:gd name="T49" fmla="*/ 412739 h 135"/>
              <a:gd name="T50" fmla="*/ 244585 w 129"/>
              <a:gd name="T51" fmla="*/ 412739 h 135"/>
              <a:gd name="T52" fmla="*/ 259872 w 129"/>
              <a:gd name="T53" fmla="*/ 394395 h 135"/>
              <a:gd name="T54" fmla="*/ 244585 w 129"/>
              <a:gd name="T55" fmla="*/ 379108 h 135"/>
              <a:gd name="T56" fmla="*/ 226242 w 129"/>
              <a:gd name="T57" fmla="*/ 363822 h 135"/>
              <a:gd name="T58" fmla="*/ 210955 w 129"/>
              <a:gd name="T59" fmla="*/ 348535 h 135"/>
              <a:gd name="T60" fmla="*/ 210955 w 129"/>
              <a:gd name="T61" fmla="*/ 330191 h 135"/>
              <a:gd name="T62" fmla="*/ 229299 w 129"/>
              <a:gd name="T63" fmla="*/ 324077 h 135"/>
              <a:gd name="T64" fmla="*/ 210955 w 129"/>
              <a:gd name="T65" fmla="*/ 314905 h 135"/>
              <a:gd name="T66" fmla="*/ 210955 w 129"/>
              <a:gd name="T67" fmla="*/ 299618 h 135"/>
              <a:gd name="T68" fmla="*/ 253757 w 129"/>
              <a:gd name="T69" fmla="*/ 281274 h 135"/>
              <a:gd name="T70" fmla="*/ 308789 w 129"/>
              <a:gd name="T71" fmla="*/ 64204 h 135"/>
              <a:gd name="T72" fmla="*/ 327133 w 129"/>
              <a:gd name="T73" fmla="*/ 64204 h 135"/>
              <a:gd name="T74" fmla="*/ 342420 w 129"/>
              <a:gd name="T75" fmla="*/ 48917 h 135"/>
              <a:gd name="T76" fmla="*/ 357706 w 129"/>
              <a:gd name="T77" fmla="*/ 64204 h 135"/>
              <a:gd name="T78" fmla="*/ 357706 w 129"/>
              <a:gd name="T79" fmla="*/ 79490 h 135"/>
              <a:gd name="T80" fmla="*/ 278216 w 129"/>
              <a:gd name="T81" fmla="*/ 217070 h 135"/>
              <a:gd name="T82" fmla="*/ 308789 w 129"/>
              <a:gd name="T83" fmla="*/ 64204 h 135"/>
              <a:gd name="T84" fmla="*/ 110063 w 129"/>
              <a:gd name="T85" fmla="*/ 220127 h 135"/>
              <a:gd name="T86" fmla="*/ 30573 w 129"/>
              <a:gd name="T87" fmla="*/ 82548 h 135"/>
              <a:gd name="T88" fmla="*/ 30573 w 129"/>
              <a:gd name="T89" fmla="*/ 67261 h 135"/>
              <a:gd name="T90" fmla="*/ 45860 w 129"/>
              <a:gd name="T91" fmla="*/ 51975 h 135"/>
              <a:gd name="T92" fmla="*/ 61146 w 129"/>
              <a:gd name="T93" fmla="*/ 67261 h 135"/>
              <a:gd name="T94" fmla="*/ 79490 w 129"/>
              <a:gd name="T95" fmla="*/ 67261 h 135"/>
              <a:gd name="T96" fmla="*/ 110063 w 129"/>
              <a:gd name="T97" fmla="*/ 220127 h 1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lIns="68580" tIns="34290" rIns="68580" bIns="34290"/>
          <a:lstStyle/>
          <a:p>
            <a:endParaRPr lang="zh-CN" altLang="en-US"/>
          </a:p>
        </p:txBody>
      </p:sp>
      <p:sp>
        <p:nvSpPr>
          <p:cNvPr id="46" name="Freeform 7"/>
          <p:cNvSpPr>
            <a:spLocks/>
          </p:cNvSpPr>
          <p:nvPr/>
        </p:nvSpPr>
        <p:spPr bwMode="auto">
          <a:xfrm>
            <a:off x="3975100" y="3854997"/>
            <a:ext cx="1454379" cy="1770548"/>
          </a:xfrm>
          <a:custGeom>
            <a:avLst/>
            <a:gdLst>
              <a:gd name="T0" fmla="*/ 644481 w 573"/>
              <a:gd name="T1" fmla="*/ 328305 h 697"/>
              <a:gd name="T2" fmla="*/ 806843 w 573"/>
              <a:gd name="T3" fmla="*/ 321673 h 697"/>
              <a:gd name="T4" fmla="*/ 722349 w 573"/>
              <a:gd name="T5" fmla="*/ 459295 h 697"/>
              <a:gd name="T6" fmla="*/ 949325 w 573"/>
              <a:gd name="T7" fmla="*/ 669875 h 697"/>
              <a:gd name="T8" fmla="*/ 652764 w 573"/>
              <a:gd name="T9" fmla="*/ 1155700 h 697"/>
              <a:gd name="T10" fmla="*/ 0 w 573"/>
              <a:gd name="T11" fmla="*/ 4974 h 697"/>
              <a:gd name="T12" fmla="*/ 569926 w 573"/>
              <a:gd name="T13" fmla="*/ 0 h 697"/>
              <a:gd name="T14" fmla="*/ 644481 w 573"/>
              <a:gd name="T15" fmla="*/ 328305 h 6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3" h="697">
                <a:moveTo>
                  <a:pt x="389" y="198"/>
                </a:moveTo>
                <a:cubicBezTo>
                  <a:pt x="487" y="194"/>
                  <a:pt x="487" y="194"/>
                  <a:pt x="487" y="194"/>
                </a:cubicBezTo>
                <a:cubicBezTo>
                  <a:pt x="436" y="277"/>
                  <a:pt x="436" y="277"/>
                  <a:pt x="436" y="277"/>
                </a:cubicBezTo>
                <a:cubicBezTo>
                  <a:pt x="473" y="328"/>
                  <a:pt x="520" y="371"/>
                  <a:pt x="573" y="404"/>
                </a:cubicBezTo>
                <a:cubicBezTo>
                  <a:pt x="394" y="697"/>
                  <a:pt x="394" y="697"/>
                  <a:pt x="394" y="697"/>
                </a:cubicBezTo>
                <a:cubicBezTo>
                  <a:pt x="152" y="549"/>
                  <a:pt x="3" y="287"/>
                  <a:pt x="0" y="3"/>
                </a:cubicBezTo>
                <a:cubicBezTo>
                  <a:pt x="344" y="0"/>
                  <a:pt x="344" y="0"/>
                  <a:pt x="344" y="0"/>
                </a:cubicBezTo>
                <a:cubicBezTo>
                  <a:pt x="345" y="71"/>
                  <a:pt x="361" y="138"/>
                  <a:pt x="389" y="19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nvGrpSpPr>
          <p:cNvPr id="47" name="Group 12"/>
          <p:cNvGrpSpPr/>
          <p:nvPr/>
        </p:nvGrpSpPr>
        <p:grpSpPr>
          <a:xfrm>
            <a:off x="4341666" y="4340913"/>
            <a:ext cx="701337" cy="570696"/>
            <a:chOff x="1550139" y="1314466"/>
            <a:chExt cx="509139" cy="414300"/>
          </a:xfrm>
          <a:solidFill>
            <a:schemeClr val="bg1"/>
          </a:solidFill>
        </p:grpSpPr>
        <p:sp>
          <p:nvSpPr>
            <p:cNvPr id="48"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sp>
          <p:nvSpPr>
            <p:cNvPr id="49"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sp>
          <p:nvSpPr>
            <p:cNvPr id="50"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latin typeface="+mn-lt"/>
                <a:cs typeface="+mn-cs"/>
              </a:endParaRPr>
            </a:p>
          </p:txBody>
        </p:sp>
      </p:grpSp>
      <p:grpSp>
        <p:nvGrpSpPr>
          <p:cNvPr id="51" name="组 7"/>
          <p:cNvGrpSpPr/>
          <p:nvPr/>
        </p:nvGrpSpPr>
        <p:grpSpPr>
          <a:xfrm>
            <a:off x="5571856" y="3175688"/>
            <a:ext cx="996950" cy="1165225"/>
            <a:chOff x="4333875" y="882650"/>
            <a:chExt cx="996950" cy="1165225"/>
          </a:xfrm>
          <a:solidFill>
            <a:schemeClr val="bg1"/>
          </a:solidFill>
          <a:effectLst>
            <a:glow rad="139700">
              <a:schemeClr val="accent4">
                <a:satMod val="175000"/>
                <a:alpha val="40000"/>
              </a:schemeClr>
            </a:glow>
          </a:effectLst>
        </p:grpSpPr>
        <p:sp>
          <p:nvSpPr>
            <p:cNvPr id="52" name="Freeform 67"/>
            <p:cNvSpPr>
              <a:spLocks/>
            </p:cNvSpPr>
            <p:nvPr/>
          </p:nvSpPr>
          <p:spPr bwMode="auto">
            <a:xfrm>
              <a:off x="4724400" y="1838325"/>
              <a:ext cx="219075" cy="41275"/>
            </a:xfrm>
            <a:custGeom>
              <a:avLst/>
              <a:gdLst/>
              <a:ahLst/>
              <a:cxnLst>
                <a:cxn ang="0">
                  <a:pos x="138" y="14"/>
                </a:cxn>
                <a:cxn ang="0">
                  <a:pos x="138" y="14"/>
                </a:cxn>
                <a:cxn ang="0">
                  <a:pos x="136" y="18"/>
                </a:cxn>
                <a:cxn ang="0">
                  <a:pos x="134" y="22"/>
                </a:cxn>
                <a:cxn ang="0">
                  <a:pos x="130" y="26"/>
                </a:cxn>
                <a:cxn ang="0">
                  <a:pos x="126" y="26"/>
                </a:cxn>
                <a:cxn ang="0">
                  <a:pos x="10" y="26"/>
                </a:cxn>
                <a:cxn ang="0">
                  <a:pos x="10" y="26"/>
                </a:cxn>
                <a:cxn ang="0">
                  <a:pos x="6" y="26"/>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6"/>
                  </a:lnTo>
                  <a:lnTo>
                    <a:pt x="126" y="26"/>
                  </a:lnTo>
                  <a:lnTo>
                    <a:pt x="10" y="26"/>
                  </a:lnTo>
                  <a:lnTo>
                    <a:pt x="10" y="26"/>
                  </a:lnTo>
                  <a:lnTo>
                    <a:pt x="6" y="26"/>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3" name="Freeform 68"/>
            <p:cNvSpPr>
              <a:spLocks/>
            </p:cNvSpPr>
            <p:nvPr/>
          </p:nvSpPr>
          <p:spPr bwMode="auto">
            <a:xfrm>
              <a:off x="4724400" y="1898650"/>
              <a:ext cx="219075" cy="41275"/>
            </a:xfrm>
            <a:custGeom>
              <a:avLst/>
              <a:gdLst/>
              <a:ahLst/>
              <a:cxnLst>
                <a:cxn ang="0">
                  <a:pos x="138" y="14"/>
                </a:cxn>
                <a:cxn ang="0">
                  <a:pos x="138" y="14"/>
                </a:cxn>
                <a:cxn ang="0">
                  <a:pos x="136" y="18"/>
                </a:cxn>
                <a:cxn ang="0">
                  <a:pos x="134" y="22"/>
                </a:cxn>
                <a:cxn ang="0">
                  <a:pos x="130" y="24"/>
                </a:cxn>
                <a:cxn ang="0">
                  <a:pos x="126" y="26"/>
                </a:cxn>
                <a:cxn ang="0">
                  <a:pos x="10" y="26"/>
                </a:cxn>
                <a:cxn ang="0">
                  <a:pos x="10" y="26"/>
                </a:cxn>
                <a:cxn ang="0">
                  <a:pos x="6" y="24"/>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4"/>
                  </a:lnTo>
                  <a:lnTo>
                    <a:pt x="126" y="26"/>
                  </a:lnTo>
                  <a:lnTo>
                    <a:pt x="10" y="26"/>
                  </a:lnTo>
                  <a:lnTo>
                    <a:pt x="10" y="26"/>
                  </a:lnTo>
                  <a:lnTo>
                    <a:pt x="6" y="24"/>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4" name="Freeform 69"/>
            <p:cNvSpPr>
              <a:spLocks/>
            </p:cNvSpPr>
            <p:nvPr/>
          </p:nvSpPr>
          <p:spPr bwMode="auto">
            <a:xfrm>
              <a:off x="4724400" y="1958975"/>
              <a:ext cx="219075" cy="41275"/>
            </a:xfrm>
            <a:custGeom>
              <a:avLst/>
              <a:gdLst/>
              <a:ahLst/>
              <a:cxnLst>
                <a:cxn ang="0">
                  <a:pos x="138" y="12"/>
                </a:cxn>
                <a:cxn ang="0">
                  <a:pos x="138" y="12"/>
                </a:cxn>
                <a:cxn ang="0">
                  <a:pos x="136" y="18"/>
                </a:cxn>
                <a:cxn ang="0">
                  <a:pos x="134" y="22"/>
                </a:cxn>
                <a:cxn ang="0">
                  <a:pos x="130" y="24"/>
                </a:cxn>
                <a:cxn ang="0">
                  <a:pos x="126" y="26"/>
                </a:cxn>
                <a:cxn ang="0">
                  <a:pos x="10" y="26"/>
                </a:cxn>
                <a:cxn ang="0">
                  <a:pos x="10" y="26"/>
                </a:cxn>
                <a:cxn ang="0">
                  <a:pos x="6" y="24"/>
                </a:cxn>
                <a:cxn ang="0">
                  <a:pos x="2" y="22"/>
                </a:cxn>
                <a:cxn ang="0">
                  <a:pos x="0" y="18"/>
                </a:cxn>
                <a:cxn ang="0">
                  <a:pos x="0" y="12"/>
                </a:cxn>
                <a:cxn ang="0">
                  <a:pos x="0" y="12"/>
                </a:cxn>
                <a:cxn ang="0">
                  <a:pos x="0" y="12"/>
                </a:cxn>
                <a:cxn ang="0">
                  <a:pos x="0" y="8"/>
                </a:cxn>
                <a:cxn ang="0">
                  <a:pos x="2" y="4"/>
                </a:cxn>
                <a:cxn ang="0">
                  <a:pos x="6" y="2"/>
                </a:cxn>
                <a:cxn ang="0">
                  <a:pos x="10" y="0"/>
                </a:cxn>
                <a:cxn ang="0">
                  <a:pos x="126" y="0"/>
                </a:cxn>
                <a:cxn ang="0">
                  <a:pos x="126" y="0"/>
                </a:cxn>
                <a:cxn ang="0">
                  <a:pos x="130" y="2"/>
                </a:cxn>
                <a:cxn ang="0">
                  <a:pos x="134" y="4"/>
                </a:cxn>
                <a:cxn ang="0">
                  <a:pos x="136" y="8"/>
                </a:cxn>
                <a:cxn ang="0">
                  <a:pos x="138" y="12"/>
                </a:cxn>
                <a:cxn ang="0">
                  <a:pos x="138" y="12"/>
                </a:cxn>
              </a:cxnLst>
              <a:rect l="0" t="0" r="r" b="b"/>
              <a:pathLst>
                <a:path w="138" h="26">
                  <a:moveTo>
                    <a:pt x="138" y="12"/>
                  </a:moveTo>
                  <a:lnTo>
                    <a:pt x="138" y="12"/>
                  </a:lnTo>
                  <a:lnTo>
                    <a:pt x="136" y="18"/>
                  </a:lnTo>
                  <a:lnTo>
                    <a:pt x="134" y="22"/>
                  </a:lnTo>
                  <a:lnTo>
                    <a:pt x="130" y="24"/>
                  </a:lnTo>
                  <a:lnTo>
                    <a:pt x="126" y="26"/>
                  </a:lnTo>
                  <a:lnTo>
                    <a:pt x="10" y="26"/>
                  </a:lnTo>
                  <a:lnTo>
                    <a:pt x="10" y="26"/>
                  </a:lnTo>
                  <a:lnTo>
                    <a:pt x="6" y="24"/>
                  </a:lnTo>
                  <a:lnTo>
                    <a:pt x="2" y="22"/>
                  </a:lnTo>
                  <a:lnTo>
                    <a:pt x="0" y="18"/>
                  </a:lnTo>
                  <a:lnTo>
                    <a:pt x="0" y="12"/>
                  </a:lnTo>
                  <a:lnTo>
                    <a:pt x="0" y="12"/>
                  </a:lnTo>
                  <a:lnTo>
                    <a:pt x="0" y="12"/>
                  </a:lnTo>
                  <a:lnTo>
                    <a:pt x="0" y="8"/>
                  </a:lnTo>
                  <a:lnTo>
                    <a:pt x="2" y="4"/>
                  </a:lnTo>
                  <a:lnTo>
                    <a:pt x="6" y="2"/>
                  </a:lnTo>
                  <a:lnTo>
                    <a:pt x="10" y="0"/>
                  </a:lnTo>
                  <a:lnTo>
                    <a:pt x="126" y="0"/>
                  </a:lnTo>
                  <a:lnTo>
                    <a:pt x="126" y="0"/>
                  </a:lnTo>
                  <a:lnTo>
                    <a:pt x="130" y="2"/>
                  </a:lnTo>
                  <a:lnTo>
                    <a:pt x="134" y="4"/>
                  </a:lnTo>
                  <a:lnTo>
                    <a:pt x="136" y="8"/>
                  </a:lnTo>
                  <a:lnTo>
                    <a:pt x="138" y="12"/>
                  </a:lnTo>
                  <a:lnTo>
                    <a:pt x="138"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5" name="Freeform 70"/>
            <p:cNvSpPr>
              <a:spLocks/>
            </p:cNvSpPr>
            <p:nvPr/>
          </p:nvSpPr>
          <p:spPr bwMode="auto">
            <a:xfrm>
              <a:off x="4772025" y="2019300"/>
              <a:ext cx="120650" cy="28575"/>
            </a:xfrm>
            <a:custGeom>
              <a:avLst/>
              <a:gdLst/>
              <a:ahLst/>
              <a:cxnLst>
                <a:cxn ang="0">
                  <a:pos x="0" y="0"/>
                </a:cxn>
                <a:cxn ang="0">
                  <a:pos x="0" y="6"/>
                </a:cxn>
                <a:cxn ang="0">
                  <a:pos x="0" y="6"/>
                </a:cxn>
                <a:cxn ang="0">
                  <a:pos x="2" y="12"/>
                </a:cxn>
                <a:cxn ang="0">
                  <a:pos x="6" y="16"/>
                </a:cxn>
                <a:cxn ang="0">
                  <a:pos x="10" y="18"/>
                </a:cxn>
                <a:cxn ang="0">
                  <a:pos x="18" y="18"/>
                </a:cxn>
                <a:cxn ang="0">
                  <a:pos x="58" y="18"/>
                </a:cxn>
                <a:cxn ang="0">
                  <a:pos x="58" y="18"/>
                </a:cxn>
                <a:cxn ang="0">
                  <a:pos x="66" y="18"/>
                </a:cxn>
                <a:cxn ang="0">
                  <a:pos x="70" y="16"/>
                </a:cxn>
                <a:cxn ang="0">
                  <a:pos x="74" y="12"/>
                </a:cxn>
                <a:cxn ang="0">
                  <a:pos x="76" y="6"/>
                </a:cxn>
                <a:cxn ang="0">
                  <a:pos x="76" y="0"/>
                </a:cxn>
                <a:cxn ang="0">
                  <a:pos x="0" y="0"/>
                </a:cxn>
              </a:cxnLst>
              <a:rect l="0" t="0" r="r" b="b"/>
              <a:pathLst>
                <a:path w="76" h="18">
                  <a:moveTo>
                    <a:pt x="0" y="0"/>
                  </a:moveTo>
                  <a:lnTo>
                    <a:pt x="0" y="6"/>
                  </a:lnTo>
                  <a:lnTo>
                    <a:pt x="0" y="6"/>
                  </a:lnTo>
                  <a:lnTo>
                    <a:pt x="2" y="12"/>
                  </a:lnTo>
                  <a:lnTo>
                    <a:pt x="6" y="16"/>
                  </a:lnTo>
                  <a:lnTo>
                    <a:pt x="10" y="18"/>
                  </a:lnTo>
                  <a:lnTo>
                    <a:pt x="18" y="18"/>
                  </a:lnTo>
                  <a:lnTo>
                    <a:pt x="58" y="18"/>
                  </a:lnTo>
                  <a:lnTo>
                    <a:pt x="58" y="18"/>
                  </a:lnTo>
                  <a:lnTo>
                    <a:pt x="66" y="18"/>
                  </a:lnTo>
                  <a:lnTo>
                    <a:pt x="70" y="16"/>
                  </a:lnTo>
                  <a:lnTo>
                    <a:pt x="74" y="12"/>
                  </a:lnTo>
                  <a:lnTo>
                    <a:pt x="76" y="6"/>
                  </a:lnTo>
                  <a:lnTo>
                    <a:pt x="76"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6" name="Freeform 71"/>
            <p:cNvSpPr>
              <a:spLocks noEditPoints="1"/>
            </p:cNvSpPr>
            <p:nvPr/>
          </p:nvSpPr>
          <p:spPr bwMode="auto">
            <a:xfrm>
              <a:off x="4514850" y="1063625"/>
              <a:ext cx="635000" cy="755650"/>
            </a:xfrm>
            <a:custGeom>
              <a:avLst/>
              <a:gdLst/>
              <a:ahLst/>
              <a:cxnLst>
                <a:cxn ang="0">
                  <a:pos x="342" y="58"/>
                </a:cxn>
                <a:cxn ang="0">
                  <a:pos x="312" y="34"/>
                </a:cxn>
                <a:cxn ang="0">
                  <a:pos x="278" y="16"/>
                </a:cxn>
                <a:cxn ang="0">
                  <a:pos x="240" y="4"/>
                </a:cxn>
                <a:cxn ang="0">
                  <a:pos x="200" y="0"/>
                </a:cxn>
                <a:cxn ang="0">
                  <a:pos x="180" y="0"/>
                </a:cxn>
                <a:cxn ang="0">
                  <a:pos x="140" y="8"/>
                </a:cxn>
                <a:cxn ang="0">
                  <a:pos x="104" y="24"/>
                </a:cxn>
                <a:cxn ang="0">
                  <a:pos x="72" y="46"/>
                </a:cxn>
                <a:cxn ang="0">
                  <a:pos x="58" y="58"/>
                </a:cxn>
                <a:cxn ang="0">
                  <a:pos x="34" y="88"/>
                </a:cxn>
                <a:cxn ang="0">
                  <a:pos x="16" y="122"/>
                </a:cxn>
                <a:cxn ang="0">
                  <a:pos x="4" y="160"/>
                </a:cxn>
                <a:cxn ang="0">
                  <a:pos x="0" y="200"/>
                </a:cxn>
                <a:cxn ang="0">
                  <a:pos x="0" y="214"/>
                </a:cxn>
                <a:cxn ang="0">
                  <a:pos x="10" y="254"/>
                </a:cxn>
                <a:cxn ang="0">
                  <a:pos x="34" y="306"/>
                </a:cxn>
                <a:cxn ang="0">
                  <a:pos x="66" y="354"/>
                </a:cxn>
                <a:cxn ang="0">
                  <a:pos x="100" y="402"/>
                </a:cxn>
                <a:cxn ang="0">
                  <a:pos x="124" y="444"/>
                </a:cxn>
                <a:cxn ang="0">
                  <a:pos x="138" y="470"/>
                </a:cxn>
                <a:cxn ang="0">
                  <a:pos x="142" y="474"/>
                </a:cxn>
                <a:cxn ang="0">
                  <a:pos x="150" y="476"/>
                </a:cxn>
                <a:cxn ang="0">
                  <a:pos x="250" y="476"/>
                </a:cxn>
                <a:cxn ang="0">
                  <a:pos x="258" y="474"/>
                </a:cxn>
                <a:cxn ang="0">
                  <a:pos x="262" y="470"/>
                </a:cxn>
                <a:cxn ang="0">
                  <a:pos x="276" y="444"/>
                </a:cxn>
                <a:cxn ang="0">
                  <a:pos x="300" y="402"/>
                </a:cxn>
                <a:cxn ang="0">
                  <a:pos x="334" y="354"/>
                </a:cxn>
                <a:cxn ang="0">
                  <a:pos x="366" y="306"/>
                </a:cxn>
                <a:cxn ang="0">
                  <a:pos x="392" y="254"/>
                </a:cxn>
                <a:cxn ang="0">
                  <a:pos x="400" y="214"/>
                </a:cxn>
                <a:cxn ang="0">
                  <a:pos x="400" y="200"/>
                </a:cxn>
                <a:cxn ang="0">
                  <a:pos x="396" y="160"/>
                </a:cxn>
                <a:cxn ang="0">
                  <a:pos x="386" y="122"/>
                </a:cxn>
                <a:cxn ang="0">
                  <a:pos x="366" y="88"/>
                </a:cxn>
                <a:cxn ang="0">
                  <a:pos x="342" y="58"/>
                </a:cxn>
                <a:cxn ang="0">
                  <a:pos x="200" y="38"/>
                </a:cxn>
                <a:cxn ang="0">
                  <a:pos x="220" y="40"/>
                </a:cxn>
                <a:cxn ang="0">
                  <a:pos x="254" y="50"/>
                </a:cxn>
                <a:cxn ang="0">
                  <a:pos x="282" y="62"/>
                </a:cxn>
                <a:cxn ang="0">
                  <a:pos x="314" y="88"/>
                </a:cxn>
                <a:cxn ang="0">
                  <a:pos x="322" y="98"/>
                </a:cxn>
                <a:cxn ang="0">
                  <a:pos x="338" y="120"/>
                </a:cxn>
                <a:cxn ang="0">
                  <a:pos x="352" y="150"/>
                </a:cxn>
                <a:cxn ang="0">
                  <a:pos x="360" y="182"/>
                </a:cxn>
                <a:cxn ang="0">
                  <a:pos x="364" y="200"/>
                </a:cxn>
                <a:cxn ang="0">
                  <a:pos x="346" y="164"/>
                </a:cxn>
                <a:cxn ang="0">
                  <a:pos x="314" y="116"/>
                </a:cxn>
                <a:cxn ang="0">
                  <a:pos x="300" y="100"/>
                </a:cxn>
                <a:cxn ang="0">
                  <a:pos x="270" y="76"/>
                </a:cxn>
                <a:cxn ang="0">
                  <a:pos x="210" y="42"/>
                </a:cxn>
                <a:cxn ang="0">
                  <a:pos x="200" y="38"/>
                </a:cxn>
              </a:cxnLst>
              <a:rect l="0" t="0" r="r" b="b"/>
              <a:pathLst>
                <a:path w="400" h="476">
                  <a:moveTo>
                    <a:pt x="342" y="58"/>
                  </a:moveTo>
                  <a:lnTo>
                    <a:pt x="342" y="58"/>
                  </a:lnTo>
                  <a:lnTo>
                    <a:pt x="328" y="46"/>
                  </a:lnTo>
                  <a:lnTo>
                    <a:pt x="312" y="34"/>
                  </a:lnTo>
                  <a:lnTo>
                    <a:pt x="296" y="24"/>
                  </a:lnTo>
                  <a:lnTo>
                    <a:pt x="278" y="16"/>
                  </a:lnTo>
                  <a:lnTo>
                    <a:pt x="260" y="8"/>
                  </a:lnTo>
                  <a:lnTo>
                    <a:pt x="240" y="4"/>
                  </a:lnTo>
                  <a:lnTo>
                    <a:pt x="220" y="0"/>
                  </a:lnTo>
                  <a:lnTo>
                    <a:pt x="200" y="0"/>
                  </a:lnTo>
                  <a:lnTo>
                    <a:pt x="200" y="0"/>
                  </a:lnTo>
                  <a:lnTo>
                    <a:pt x="180" y="0"/>
                  </a:lnTo>
                  <a:lnTo>
                    <a:pt x="160" y="4"/>
                  </a:lnTo>
                  <a:lnTo>
                    <a:pt x="140" y="8"/>
                  </a:lnTo>
                  <a:lnTo>
                    <a:pt x="122" y="16"/>
                  </a:lnTo>
                  <a:lnTo>
                    <a:pt x="104" y="24"/>
                  </a:lnTo>
                  <a:lnTo>
                    <a:pt x="88" y="34"/>
                  </a:lnTo>
                  <a:lnTo>
                    <a:pt x="72" y="46"/>
                  </a:lnTo>
                  <a:lnTo>
                    <a:pt x="58" y="58"/>
                  </a:lnTo>
                  <a:lnTo>
                    <a:pt x="58" y="58"/>
                  </a:lnTo>
                  <a:lnTo>
                    <a:pt x="46" y="72"/>
                  </a:lnTo>
                  <a:lnTo>
                    <a:pt x="34" y="88"/>
                  </a:lnTo>
                  <a:lnTo>
                    <a:pt x="24" y="104"/>
                  </a:lnTo>
                  <a:lnTo>
                    <a:pt x="16" y="122"/>
                  </a:lnTo>
                  <a:lnTo>
                    <a:pt x="8" y="140"/>
                  </a:lnTo>
                  <a:lnTo>
                    <a:pt x="4" y="160"/>
                  </a:lnTo>
                  <a:lnTo>
                    <a:pt x="0" y="180"/>
                  </a:lnTo>
                  <a:lnTo>
                    <a:pt x="0" y="200"/>
                  </a:lnTo>
                  <a:lnTo>
                    <a:pt x="0" y="200"/>
                  </a:lnTo>
                  <a:lnTo>
                    <a:pt x="0" y="214"/>
                  </a:lnTo>
                  <a:lnTo>
                    <a:pt x="2" y="228"/>
                  </a:lnTo>
                  <a:lnTo>
                    <a:pt x="10" y="254"/>
                  </a:lnTo>
                  <a:lnTo>
                    <a:pt x="20" y="280"/>
                  </a:lnTo>
                  <a:lnTo>
                    <a:pt x="34" y="306"/>
                  </a:lnTo>
                  <a:lnTo>
                    <a:pt x="50" y="330"/>
                  </a:lnTo>
                  <a:lnTo>
                    <a:pt x="66" y="354"/>
                  </a:lnTo>
                  <a:lnTo>
                    <a:pt x="100" y="402"/>
                  </a:lnTo>
                  <a:lnTo>
                    <a:pt x="100" y="402"/>
                  </a:lnTo>
                  <a:lnTo>
                    <a:pt x="114" y="424"/>
                  </a:lnTo>
                  <a:lnTo>
                    <a:pt x="124" y="444"/>
                  </a:lnTo>
                  <a:lnTo>
                    <a:pt x="132" y="462"/>
                  </a:lnTo>
                  <a:lnTo>
                    <a:pt x="138" y="470"/>
                  </a:lnTo>
                  <a:lnTo>
                    <a:pt x="138" y="470"/>
                  </a:lnTo>
                  <a:lnTo>
                    <a:pt x="142" y="474"/>
                  </a:lnTo>
                  <a:lnTo>
                    <a:pt x="146" y="476"/>
                  </a:lnTo>
                  <a:lnTo>
                    <a:pt x="150" y="476"/>
                  </a:lnTo>
                  <a:lnTo>
                    <a:pt x="250" y="476"/>
                  </a:lnTo>
                  <a:lnTo>
                    <a:pt x="250" y="476"/>
                  </a:lnTo>
                  <a:lnTo>
                    <a:pt x="254" y="476"/>
                  </a:lnTo>
                  <a:lnTo>
                    <a:pt x="258" y="474"/>
                  </a:lnTo>
                  <a:lnTo>
                    <a:pt x="262" y="470"/>
                  </a:lnTo>
                  <a:lnTo>
                    <a:pt x="262" y="470"/>
                  </a:lnTo>
                  <a:lnTo>
                    <a:pt x="268" y="462"/>
                  </a:lnTo>
                  <a:lnTo>
                    <a:pt x="276" y="444"/>
                  </a:lnTo>
                  <a:lnTo>
                    <a:pt x="286" y="424"/>
                  </a:lnTo>
                  <a:lnTo>
                    <a:pt x="300" y="402"/>
                  </a:lnTo>
                  <a:lnTo>
                    <a:pt x="300" y="402"/>
                  </a:lnTo>
                  <a:lnTo>
                    <a:pt x="334" y="354"/>
                  </a:lnTo>
                  <a:lnTo>
                    <a:pt x="350" y="330"/>
                  </a:lnTo>
                  <a:lnTo>
                    <a:pt x="366" y="306"/>
                  </a:lnTo>
                  <a:lnTo>
                    <a:pt x="380" y="280"/>
                  </a:lnTo>
                  <a:lnTo>
                    <a:pt x="392" y="254"/>
                  </a:lnTo>
                  <a:lnTo>
                    <a:pt x="398" y="228"/>
                  </a:lnTo>
                  <a:lnTo>
                    <a:pt x="400" y="214"/>
                  </a:lnTo>
                  <a:lnTo>
                    <a:pt x="400" y="200"/>
                  </a:lnTo>
                  <a:lnTo>
                    <a:pt x="400" y="200"/>
                  </a:lnTo>
                  <a:lnTo>
                    <a:pt x="400" y="180"/>
                  </a:lnTo>
                  <a:lnTo>
                    <a:pt x="396" y="160"/>
                  </a:lnTo>
                  <a:lnTo>
                    <a:pt x="392" y="140"/>
                  </a:lnTo>
                  <a:lnTo>
                    <a:pt x="386" y="122"/>
                  </a:lnTo>
                  <a:lnTo>
                    <a:pt x="376" y="104"/>
                  </a:lnTo>
                  <a:lnTo>
                    <a:pt x="366" y="88"/>
                  </a:lnTo>
                  <a:lnTo>
                    <a:pt x="356" y="72"/>
                  </a:lnTo>
                  <a:lnTo>
                    <a:pt x="342" y="58"/>
                  </a:lnTo>
                  <a:lnTo>
                    <a:pt x="342" y="58"/>
                  </a:lnTo>
                  <a:close/>
                  <a:moveTo>
                    <a:pt x="200" y="38"/>
                  </a:moveTo>
                  <a:lnTo>
                    <a:pt x="200" y="38"/>
                  </a:lnTo>
                  <a:lnTo>
                    <a:pt x="220" y="40"/>
                  </a:lnTo>
                  <a:lnTo>
                    <a:pt x="238" y="44"/>
                  </a:lnTo>
                  <a:lnTo>
                    <a:pt x="254" y="50"/>
                  </a:lnTo>
                  <a:lnTo>
                    <a:pt x="268" y="56"/>
                  </a:lnTo>
                  <a:lnTo>
                    <a:pt x="282" y="62"/>
                  </a:lnTo>
                  <a:lnTo>
                    <a:pt x="292" y="70"/>
                  </a:lnTo>
                  <a:lnTo>
                    <a:pt x="314" y="88"/>
                  </a:lnTo>
                  <a:lnTo>
                    <a:pt x="314" y="88"/>
                  </a:lnTo>
                  <a:lnTo>
                    <a:pt x="322" y="98"/>
                  </a:lnTo>
                  <a:lnTo>
                    <a:pt x="330" y="108"/>
                  </a:lnTo>
                  <a:lnTo>
                    <a:pt x="338" y="120"/>
                  </a:lnTo>
                  <a:lnTo>
                    <a:pt x="346" y="134"/>
                  </a:lnTo>
                  <a:lnTo>
                    <a:pt x="352" y="150"/>
                  </a:lnTo>
                  <a:lnTo>
                    <a:pt x="356" y="166"/>
                  </a:lnTo>
                  <a:lnTo>
                    <a:pt x="360" y="182"/>
                  </a:lnTo>
                  <a:lnTo>
                    <a:pt x="364" y="200"/>
                  </a:lnTo>
                  <a:lnTo>
                    <a:pt x="364" y="200"/>
                  </a:lnTo>
                  <a:lnTo>
                    <a:pt x="358" y="190"/>
                  </a:lnTo>
                  <a:lnTo>
                    <a:pt x="346" y="164"/>
                  </a:lnTo>
                  <a:lnTo>
                    <a:pt x="326" y="132"/>
                  </a:lnTo>
                  <a:lnTo>
                    <a:pt x="314" y="116"/>
                  </a:lnTo>
                  <a:lnTo>
                    <a:pt x="300" y="100"/>
                  </a:lnTo>
                  <a:lnTo>
                    <a:pt x="300" y="100"/>
                  </a:lnTo>
                  <a:lnTo>
                    <a:pt x="286" y="88"/>
                  </a:lnTo>
                  <a:lnTo>
                    <a:pt x="270" y="76"/>
                  </a:lnTo>
                  <a:lnTo>
                    <a:pt x="238" y="56"/>
                  </a:lnTo>
                  <a:lnTo>
                    <a:pt x="210" y="42"/>
                  </a:lnTo>
                  <a:lnTo>
                    <a:pt x="200" y="38"/>
                  </a:lnTo>
                  <a:lnTo>
                    <a:pt x="200"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7" name="Freeform 72"/>
            <p:cNvSpPr>
              <a:spLocks/>
            </p:cNvSpPr>
            <p:nvPr/>
          </p:nvSpPr>
          <p:spPr bwMode="auto">
            <a:xfrm>
              <a:off x="4810125" y="882650"/>
              <a:ext cx="41275" cy="120650"/>
            </a:xfrm>
            <a:custGeom>
              <a:avLst/>
              <a:gdLst/>
              <a:ahLst/>
              <a:cxnLst>
                <a:cxn ang="0">
                  <a:pos x="14" y="0"/>
                </a:cxn>
                <a:cxn ang="0">
                  <a:pos x="14" y="0"/>
                </a:cxn>
                <a:cxn ang="0">
                  <a:pos x="8" y="0"/>
                </a:cxn>
                <a:cxn ang="0">
                  <a:pos x="4" y="4"/>
                </a:cxn>
                <a:cxn ang="0">
                  <a:pos x="2" y="6"/>
                </a:cxn>
                <a:cxn ang="0">
                  <a:pos x="0" y="12"/>
                </a:cxn>
                <a:cxn ang="0">
                  <a:pos x="0" y="38"/>
                </a:cxn>
                <a:cxn ang="0">
                  <a:pos x="0" y="64"/>
                </a:cxn>
                <a:cxn ang="0">
                  <a:pos x="0" y="64"/>
                </a:cxn>
                <a:cxn ang="0">
                  <a:pos x="2" y="68"/>
                </a:cxn>
                <a:cxn ang="0">
                  <a:pos x="4" y="72"/>
                </a:cxn>
                <a:cxn ang="0">
                  <a:pos x="8" y="74"/>
                </a:cxn>
                <a:cxn ang="0">
                  <a:pos x="14" y="76"/>
                </a:cxn>
                <a:cxn ang="0">
                  <a:pos x="14" y="76"/>
                </a:cxn>
                <a:cxn ang="0">
                  <a:pos x="18" y="74"/>
                </a:cxn>
                <a:cxn ang="0">
                  <a:pos x="22" y="72"/>
                </a:cxn>
                <a:cxn ang="0">
                  <a:pos x="26" y="68"/>
                </a:cxn>
                <a:cxn ang="0">
                  <a:pos x="26" y="64"/>
                </a:cxn>
                <a:cxn ang="0">
                  <a:pos x="26" y="38"/>
                </a:cxn>
                <a:cxn ang="0">
                  <a:pos x="26" y="12"/>
                </a:cxn>
                <a:cxn ang="0">
                  <a:pos x="26" y="12"/>
                </a:cxn>
                <a:cxn ang="0">
                  <a:pos x="26" y="6"/>
                </a:cxn>
                <a:cxn ang="0">
                  <a:pos x="22" y="4"/>
                </a:cxn>
                <a:cxn ang="0">
                  <a:pos x="18" y="0"/>
                </a:cxn>
                <a:cxn ang="0">
                  <a:pos x="14" y="0"/>
                </a:cxn>
                <a:cxn ang="0">
                  <a:pos x="14" y="0"/>
                </a:cxn>
              </a:cxnLst>
              <a:rect l="0" t="0" r="r" b="b"/>
              <a:pathLst>
                <a:path w="26" h="76">
                  <a:moveTo>
                    <a:pt x="14" y="0"/>
                  </a:moveTo>
                  <a:lnTo>
                    <a:pt x="14" y="0"/>
                  </a:lnTo>
                  <a:lnTo>
                    <a:pt x="8" y="0"/>
                  </a:lnTo>
                  <a:lnTo>
                    <a:pt x="4" y="4"/>
                  </a:lnTo>
                  <a:lnTo>
                    <a:pt x="2" y="6"/>
                  </a:lnTo>
                  <a:lnTo>
                    <a:pt x="0" y="12"/>
                  </a:lnTo>
                  <a:lnTo>
                    <a:pt x="0" y="38"/>
                  </a:lnTo>
                  <a:lnTo>
                    <a:pt x="0" y="64"/>
                  </a:lnTo>
                  <a:lnTo>
                    <a:pt x="0" y="64"/>
                  </a:lnTo>
                  <a:lnTo>
                    <a:pt x="2" y="68"/>
                  </a:lnTo>
                  <a:lnTo>
                    <a:pt x="4" y="72"/>
                  </a:lnTo>
                  <a:lnTo>
                    <a:pt x="8" y="74"/>
                  </a:lnTo>
                  <a:lnTo>
                    <a:pt x="14" y="76"/>
                  </a:lnTo>
                  <a:lnTo>
                    <a:pt x="14" y="76"/>
                  </a:lnTo>
                  <a:lnTo>
                    <a:pt x="18" y="74"/>
                  </a:lnTo>
                  <a:lnTo>
                    <a:pt x="22" y="72"/>
                  </a:lnTo>
                  <a:lnTo>
                    <a:pt x="26" y="68"/>
                  </a:lnTo>
                  <a:lnTo>
                    <a:pt x="26" y="64"/>
                  </a:lnTo>
                  <a:lnTo>
                    <a:pt x="26" y="38"/>
                  </a:lnTo>
                  <a:lnTo>
                    <a:pt x="26" y="12"/>
                  </a:lnTo>
                  <a:lnTo>
                    <a:pt x="26" y="12"/>
                  </a:lnTo>
                  <a:lnTo>
                    <a:pt x="26" y="6"/>
                  </a:lnTo>
                  <a:lnTo>
                    <a:pt x="22" y="4"/>
                  </a:lnTo>
                  <a:lnTo>
                    <a:pt x="18"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8" name="Freeform 73"/>
            <p:cNvSpPr>
              <a:spLocks/>
            </p:cNvSpPr>
            <p:nvPr/>
          </p:nvSpPr>
          <p:spPr bwMode="auto">
            <a:xfrm>
              <a:off x="5010150" y="946150"/>
              <a:ext cx="79375" cy="107950"/>
            </a:xfrm>
            <a:custGeom>
              <a:avLst/>
              <a:gdLst/>
              <a:ahLst/>
              <a:cxnLst>
                <a:cxn ang="0">
                  <a:pos x="44" y="2"/>
                </a:cxn>
                <a:cxn ang="0">
                  <a:pos x="44" y="2"/>
                </a:cxn>
                <a:cxn ang="0">
                  <a:pos x="40" y="0"/>
                </a:cxn>
                <a:cxn ang="0">
                  <a:pos x="34" y="0"/>
                </a:cxn>
                <a:cxn ang="0">
                  <a:pos x="30" y="2"/>
                </a:cxn>
                <a:cxn ang="0">
                  <a:pos x="28" y="6"/>
                </a:cxn>
                <a:cxn ang="0">
                  <a:pos x="14" y="28"/>
                </a:cxn>
                <a:cxn ang="0">
                  <a:pos x="2" y="50"/>
                </a:cxn>
                <a:cxn ang="0">
                  <a:pos x="2" y="50"/>
                </a:cxn>
                <a:cxn ang="0">
                  <a:pos x="0" y="56"/>
                </a:cxn>
                <a:cxn ang="0">
                  <a:pos x="0" y="60"/>
                </a:cxn>
                <a:cxn ang="0">
                  <a:pos x="2" y="64"/>
                </a:cxn>
                <a:cxn ang="0">
                  <a:pos x="6" y="68"/>
                </a:cxn>
                <a:cxn ang="0">
                  <a:pos x="6" y="68"/>
                </a:cxn>
                <a:cxn ang="0">
                  <a:pos x="12" y="68"/>
                </a:cxn>
                <a:cxn ang="0">
                  <a:pos x="16" y="68"/>
                </a:cxn>
                <a:cxn ang="0">
                  <a:pos x="20" y="66"/>
                </a:cxn>
                <a:cxn ang="0">
                  <a:pos x="24" y="64"/>
                </a:cxn>
                <a:cxn ang="0">
                  <a:pos x="36" y="40"/>
                </a:cxn>
                <a:cxn ang="0">
                  <a:pos x="50" y="18"/>
                </a:cxn>
                <a:cxn ang="0">
                  <a:pos x="50" y="18"/>
                </a:cxn>
                <a:cxn ang="0">
                  <a:pos x="50" y="14"/>
                </a:cxn>
                <a:cxn ang="0">
                  <a:pos x="50" y="10"/>
                </a:cxn>
                <a:cxn ang="0">
                  <a:pos x="48" y="6"/>
                </a:cxn>
                <a:cxn ang="0">
                  <a:pos x="44" y="2"/>
                </a:cxn>
                <a:cxn ang="0">
                  <a:pos x="44" y="2"/>
                </a:cxn>
              </a:cxnLst>
              <a:rect l="0" t="0" r="r" b="b"/>
              <a:pathLst>
                <a:path w="50" h="68">
                  <a:moveTo>
                    <a:pt x="44" y="2"/>
                  </a:moveTo>
                  <a:lnTo>
                    <a:pt x="44" y="2"/>
                  </a:lnTo>
                  <a:lnTo>
                    <a:pt x="40" y="0"/>
                  </a:lnTo>
                  <a:lnTo>
                    <a:pt x="34" y="0"/>
                  </a:lnTo>
                  <a:lnTo>
                    <a:pt x="30" y="2"/>
                  </a:lnTo>
                  <a:lnTo>
                    <a:pt x="28" y="6"/>
                  </a:lnTo>
                  <a:lnTo>
                    <a:pt x="14" y="28"/>
                  </a:lnTo>
                  <a:lnTo>
                    <a:pt x="2" y="50"/>
                  </a:lnTo>
                  <a:lnTo>
                    <a:pt x="2" y="50"/>
                  </a:lnTo>
                  <a:lnTo>
                    <a:pt x="0" y="56"/>
                  </a:lnTo>
                  <a:lnTo>
                    <a:pt x="0" y="60"/>
                  </a:lnTo>
                  <a:lnTo>
                    <a:pt x="2" y="64"/>
                  </a:lnTo>
                  <a:lnTo>
                    <a:pt x="6" y="68"/>
                  </a:lnTo>
                  <a:lnTo>
                    <a:pt x="6" y="68"/>
                  </a:lnTo>
                  <a:lnTo>
                    <a:pt x="12" y="68"/>
                  </a:lnTo>
                  <a:lnTo>
                    <a:pt x="16" y="68"/>
                  </a:lnTo>
                  <a:lnTo>
                    <a:pt x="20" y="66"/>
                  </a:lnTo>
                  <a:lnTo>
                    <a:pt x="24" y="64"/>
                  </a:lnTo>
                  <a:lnTo>
                    <a:pt x="36" y="40"/>
                  </a:lnTo>
                  <a:lnTo>
                    <a:pt x="50" y="18"/>
                  </a:lnTo>
                  <a:lnTo>
                    <a:pt x="50" y="18"/>
                  </a:lnTo>
                  <a:lnTo>
                    <a:pt x="50" y="14"/>
                  </a:lnTo>
                  <a:lnTo>
                    <a:pt x="50" y="10"/>
                  </a:lnTo>
                  <a:lnTo>
                    <a:pt x="48" y="6"/>
                  </a:lnTo>
                  <a:lnTo>
                    <a:pt x="44" y="2"/>
                  </a:lnTo>
                  <a:lnTo>
                    <a:pt x="4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9" name="Freeform 74"/>
            <p:cNvSpPr>
              <a:spLocks/>
            </p:cNvSpPr>
            <p:nvPr/>
          </p:nvSpPr>
          <p:spPr bwMode="auto">
            <a:xfrm>
              <a:off x="5156200" y="1120775"/>
              <a:ext cx="107950" cy="79375"/>
            </a:xfrm>
            <a:custGeom>
              <a:avLst/>
              <a:gdLst/>
              <a:ahLst/>
              <a:cxnLst>
                <a:cxn ang="0">
                  <a:pos x="68" y="6"/>
                </a:cxn>
                <a:cxn ang="0">
                  <a:pos x="68" y="6"/>
                </a:cxn>
                <a:cxn ang="0">
                  <a:pos x="64" y="2"/>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6" y="48"/>
                </a:cxn>
                <a:cxn ang="0">
                  <a:pos x="10" y="50"/>
                </a:cxn>
                <a:cxn ang="0">
                  <a:pos x="14" y="50"/>
                </a:cxn>
                <a:cxn ang="0">
                  <a:pos x="18" y="50"/>
                </a:cxn>
                <a:cxn ang="0">
                  <a:pos x="40" y="36"/>
                </a:cxn>
                <a:cxn ang="0">
                  <a:pos x="64" y="24"/>
                </a:cxn>
                <a:cxn ang="0">
                  <a:pos x="64" y="24"/>
                </a:cxn>
                <a:cxn ang="0">
                  <a:pos x="66" y="20"/>
                </a:cxn>
                <a:cxn ang="0">
                  <a:pos x="68" y="16"/>
                </a:cxn>
                <a:cxn ang="0">
                  <a:pos x="68" y="12"/>
                </a:cxn>
                <a:cxn ang="0">
                  <a:pos x="68" y="6"/>
                </a:cxn>
                <a:cxn ang="0">
                  <a:pos x="68" y="6"/>
                </a:cxn>
              </a:cxnLst>
              <a:rect l="0" t="0" r="r" b="b"/>
              <a:pathLst>
                <a:path w="68" h="50">
                  <a:moveTo>
                    <a:pt x="68" y="6"/>
                  </a:moveTo>
                  <a:lnTo>
                    <a:pt x="68" y="6"/>
                  </a:lnTo>
                  <a:lnTo>
                    <a:pt x="64" y="2"/>
                  </a:lnTo>
                  <a:lnTo>
                    <a:pt x="60" y="0"/>
                  </a:lnTo>
                  <a:lnTo>
                    <a:pt x="56" y="0"/>
                  </a:lnTo>
                  <a:lnTo>
                    <a:pt x="50" y="2"/>
                  </a:lnTo>
                  <a:lnTo>
                    <a:pt x="28" y="14"/>
                  </a:lnTo>
                  <a:lnTo>
                    <a:pt x="6" y="28"/>
                  </a:lnTo>
                  <a:lnTo>
                    <a:pt x="6" y="28"/>
                  </a:lnTo>
                  <a:lnTo>
                    <a:pt x="2" y="30"/>
                  </a:lnTo>
                  <a:lnTo>
                    <a:pt x="0" y="36"/>
                  </a:lnTo>
                  <a:lnTo>
                    <a:pt x="0" y="40"/>
                  </a:lnTo>
                  <a:lnTo>
                    <a:pt x="2" y="44"/>
                  </a:lnTo>
                  <a:lnTo>
                    <a:pt x="2" y="44"/>
                  </a:lnTo>
                  <a:lnTo>
                    <a:pt x="6" y="48"/>
                  </a:lnTo>
                  <a:lnTo>
                    <a:pt x="10" y="50"/>
                  </a:lnTo>
                  <a:lnTo>
                    <a:pt x="14" y="50"/>
                  </a:lnTo>
                  <a:lnTo>
                    <a:pt x="18" y="50"/>
                  </a:lnTo>
                  <a:lnTo>
                    <a:pt x="40" y="36"/>
                  </a:lnTo>
                  <a:lnTo>
                    <a:pt x="64" y="24"/>
                  </a:lnTo>
                  <a:lnTo>
                    <a:pt x="64" y="24"/>
                  </a:lnTo>
                  <a:lnTo>
                    <a:pt x="66" y="20"/>
                  </a:lnTo>
                  <a:lnTo>
                    <a:pt x="68" y="16"/>
                  </a:lnTo>
                  <a:lnTo>
                    <a:pt x="68" y="12"/>
                  </a:lnTo>
                  <a:lnTo>
                    <a:pt x="68" y="6"/>
                  </a:lnTo>
                  <a:lnTo>
                    <a:pt x="6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0" name="Freeform 75"/>
            <p:cNvSpPr>
              <a:spLocks/>
            </p:cNvSpPr>
            <p:nvPr/>
          </p:nvSpPr>
          <p:spPr bwMode="auto">
            <a:xfrm>
              <a:off x="52101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1" name="Freeform 76"/>
            <p:cNvSpPr>
              <a:spLocks/>
            </p:cNvSpPr>
            <p:nvPr/>
          </p:nvSpPr>
          <p:spPr bwMode="auto">
            <a:xfrm>
              <a:off x="5156200" y="1558925"/>
              <a:ext cx="107950" cy="79375"/>
            </a:xfrm>
            <a:custGeom>
              <a:avLst/>
              <a:gdLst/>
              <a:ahLst/>
              <a:cxnLst>
                <a:cxn ang="0">
                  <a:pos x="64" y="28"/>
                </a:cxn>
                <a:cxn ang="0">
                  <a:pos x="40" y="14"/>
                </a:cxn>
                <a:cxn ang="0">
                  <a:pos x="18" y="2"/>
                </a:cxn>
                <a:cxn ang="0">
                  <a:pos x="18" y="2"/>
                </a:cxn>
                <a:cxn ang="0">
                  <a:pos x="14" y="0"/>
                </a:cxn>
                <a:cxn ang="0">
                  <a:pos x="10" y="0"/>
                </a:cxn>
                <a:cxn ang="0">
                  <a:pos x="6" y="4"/>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8" y="44"/>
                </a:cxn>
                <a:cxn ang="0">
                  <a:pos x="68"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6" y="4"/>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8" y="44"/>
                  </a:lnTo>
                  <a:lnTo>
                    <a:pt x="68" y="44"/>
                  </a:lnTo>
                  <a:lnTo>
                    <a:pt x="68" y="40"/>
                  </a:lnTo>
                  <a:lnTo>
                    <a:pt x="68" y="36"/>
                  </a:lnTo>
                  <a:lnTo>
                    <a:pt x="66" y="30"/>
                  </a:lnTo>
                  <a:lnTo>
                    <a:pt x="64" y="28"/>
                  </a:lnTo>
                  <a:lnTo>
                    <a:pt x="64"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2" name="Freeform 77"/>
            <p:cNvSpPr>
              <a:spLocks/>
            </p:cNvSpPr>
            <p:nvPr/>
          </p:nvSpPr>
          <p:spPr bwMode="auto">
            <a:xfrm>
              <a:off x="4572000" y="946150"/>
              <a:ext cx="79375" cy="107950"/>
            </a:xfrm>
            <a:custGeom>
              <a:avLst/>
              <a:gdLst/>
              <a:ahLst/>
              <a:cxnLst>
                <a:cxn ang="0">
                  <a:pos x="50" y="50"/>
                </a:cxn>
                <a:cxn ang="0">
                  <a:pos x="36" y="28"/>
                </a:cxn>
                <a:cxn ang="0">
                  <a:pos x="24" y="6"/>
                </a:cxn>
                <a:cxn ang="0">
                  <a:pos x="24" y="6"/>
                </a:cxn>
                <a:cxn ang="0">
                  <a:pos x="20" y="2"/>
                </a:cxn>
                <a:cxn ang="0">
                  <a:pos x="16" y="0"/>
                </a:cxn>
                <a:cxn ang="0">
                  <a:pos x="12" y="0"/>
                </a:cxn>
                <a:cxn ang="0">
                  <a:pos x="6" y="2"/>
                </a:cxn>
                <a:cxn ang="0">
                  <a:pos x="6" y="2"/>
                </a:cxn>
                <a:cxn ang="0">
                  <a:pos x="2" y="6"/>
                </a:cxn>
                <a:cxn ang="0">
                  <a:pos x="0" y="10"/>
                </a:cxn>
                <a:cxn ang="0">
                  <a:pos x="0" y="14"/>
                </a:cxn>
                <a:cxn ang="0">
                  <a:pos x="2" y="18"/>
                </a:cxn>
                <a:cxn ang="0">
                  <a:pos x="14" y="40"/>
                </a:cxn>
                <a:cxn ang="0">
                  <a:pos x="28" y="64"/>
                </a:cxn>
                <a:cxn ang="0">
                  <a:pos x="28" y="64"/>
                </a:cxn>
                <a:cxn ang="0">
                  <a:pos x="30" y="66"/>
                </a:cxn>
                <a:cxn ang="0">
                  <a:pos x="34" y="68"/>
                </a:cxn>
                <a:cxn ang="0">
                  <a:pos x="40" y="68"/>
                </a:cxn>
                <a:cxn ang="0">
                  <a:pos x="44" y="68"/>
                </a:cxn>
                <a:cxn ang="0">
                  <a:pos x="44" y="68"/>
                </a:cxn>
                <a:cxn ang="0">
                  <a:pos x="48" y="64"/>
                </a:cxn>
                <a:cxn ang="0">
                  <a:pos x="50" y="60"/>
                </a:cxn>
                <a:cxn ang="0">
                  <a:pos x="50" y="56"/>
                </a:cxn>
                <a:cxn ang="0">
                  <a:pos x="50" y="50"/>
                </a:cxn>
                <a:cxn ang="0">
                  <a:pos x="50" y="50"/>
                </a:cxn>
              </a:cxnLst>
              <a:rect l="0" t="0" r="r" b="b"/>
              <a:pathLst>
                <a:path w="50" h="68">
                  <a:moveTo>
                    <a:pt x="50" y="50"/>
                  </a:moveTo>
                  <a:lnTo>
                    <a:pt x="36" y="28"/>
                  </a:lnTo>
                  <a:lnTo>
                    <a:pt x="24" y="6"/>
                  </a:lnTo>
                  <a:lnTo>
                    <a:pt x="24" y="6"/>
                  </a:lnTo>
                  <a:lnTo>
                    <a:pt x="20" y="2"/>
                  </a:lnTo>
                  <a:lnTo>
                    <a:pt x="16" y="0"/>
                  </a:lnTo>
                  <a:lnTo>
                    <a:pt x="12" y="0"/>
                  </a:lnTo>
                  <a:lnTo>
                    <a:pt x="6" y="2"/>
                  </a:lnTo>
                  <a:lnTo>
                    <a:pt x="6" y="2"/>
                  </a:lnTo>
                  <a:lnTo>
                    <a:pt x="2" y="6"/>
                  </a:lnTo>
                  <a:lnTo>
                    <a:pt x="0" y="10"/>
                  </a:lnTo>
                  <a:lnTo>
                    <a:pt x="0" y="14"/>
                  </a:lnTo>
                  <a:lnTo>
                    <a:pt x="2" y="18"/>
                  </a:lnTo>
                  <a:lnTo>
                    <a:pt x="14" y="40"/>
                  </a:lnTo>
                  <a:lnTo>
                    <a:pt x="28" y="64"/>
                  </a:lnTo>
                  <a:lnTo>
                    <a:pt x="28" y="64"/>
                  </a:lnTo>
                  <a:lnTo>
                    <a:pt x="30" y="66"/>
                  </a:lnTo>
                  <a:lnTo>
                    <a:pt x="34" y="68"/>
                  </a:lnTo>
                  <a:lnTo>
                    <a:pt x="40" y="68"/>
                  </a:lnTo>
                  <a:lnTo>
                    <a:pt x="44" y="68"/>
                  </a:lnTo>
                  <a:lnTo>
                    <a:pt x="44" y="68"/>
                  </a:lnTo>
                  <a:lnTo>
                    <a:pt x="48" y="64"/>
                  </a:lnTo>
                  <a:lnTo>
                    <a:pt x="50" y="60"/>
                  </a:lnTo>
                  <a:lnTo>
                    <a:pt x="50" y="56"/>
                  </a:lnTo>
                  <a:lnTo>
                    <a:pt x="50" y="50"/>
                  </a:lnTo>
                  <a:lnTo>
                    <a:pt x="5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3" name="Freeform 78"/>
            <p:cNvSpPr>
              <a:spLocks/>
            </p:cNvSpPr>
            <p:nvPr/>
          </p:nvSpPr>
          <p:spPr bwMode="auto">
            <a:xfrm>
              <a:off x="4397375" y="1120775"/>
              <a:ext cx="107950" cy="79375"/>
            </a:xfrm>
            <a:custGeom>
              <a:avLst/>
              <a:gdLst/>
              <a:ahLst/>
              <a:cxnLst>
                <a:cxn ang="0">
                  <a:pos x="64" y="28"/>
                </a:cxn>
                <a:cxn ang="0">
                  <a:pos x="40" y="14"/>
                </a:cxn>
                <a:cxn ang="0">
                  <a:pos x="18" y="2"/>
                </a:cxn>
                <a:cxn ang="0">
                  <a:pos x="18" y="2"/>
                </a:cxn>
                <a:cxn ang="0">
                  <a:pos x="14" y="0"/>
                </a:cxn>
                <a:cxn ang="0">
                  <a:pos x="10" y="0"/>
                </a:cxn>
                <a:cxn ang="0">
                  <a:pos x="4" y="2"/>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6" y="44"/>
                </a:cxn>
                <a:cxn ang="0">
                  <a:pos x="66"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4" y="2"/>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6" y="44"/>
                  </a:lnTo>
                  <a:lnTo>
                    <a:pt x="66" y="44"/>
                  </a:lnTo>
                  <a:lnTo>
                    <a:pt x="68" y="40"/>
                  </a:lnTo>
                  <a:lnTo>
                    <a:pt x="68" y="36"/>
                  </a:lnTo>
                  <a:lnTo>
                    <a:pt x="66" y="30"/>
                  </a:lnTo>
                  <a:lnTo>
                    <a:pt x="64" y="28"/>
                  </a:lnTo>
                  <a:lnTo>
                    <a:pt x="64"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4" name="Freeform 79"/>
            <p:cNvSpPr>
              <a:spLocks/>
            </p:cNvSpPr>
            <p:nvPr/>
          </p:nvSpPr>
          <p:spPr bwMode="auto">
            <a:xfrm>
              <a:off x="43338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5" name="Freeform 80"/>
            <p:cNvSpPr>
              <a:spLocks/>
            </p:cNvSpPr>
            <p:nvPr/>
          </p:nvSpPr>
          <p:spPr bwMode="auto">
            <a:xfrm>
              <a:off x="4397375" y="1558925"/>
              <a:ext cx="107950" cy="79375"/>
            </a:xfrm>
            <a:custGeom>
              <a:avLst/>
              <a:gdLst/>
              <a:ahLst/>
              <a:cxnLst>
                <a:cxn ang="0">
                  <a:pos x="66" y="6"/>
                </a:cxn>
                <a:cxn ang="0">
                  <a:pos x="66" y="6"/>
                </a:cxn>
                <a:cxn ang="0">
                  <a:pos x="64" y="4"/>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4" y="48"/>
                </a:cxn>
                <a:cxn ang="0">
                  <a:pos x="10" y="50"/>
                </a:cxn>
                <a:cxn ang="0">
                  <a:pos x="14" y="50"/>
                </a:cxn>
                <a:cxn ang="0">
                  <a:pos x="18" y="50"/>
                </a:cxn>
                <a:cxn ang="0">
                  <a:pos x="40" y="36"/>
                </a:cxn>
                <a:cxn ang="0">
                  <a:pos x="64" y="24"/>
                </a:cxn>
                <a:cxn ang="0">
                  <a:pos x="64" y="24"/>
                </a:cxn>
                <a:cxn ang="0">
                  <a:pos x="66" y="20"/>
                </a:cxn>
                <a:cxn ang="0">
                  <a:pos x="68" y="16"/>
                </a:cxn>
                <a:cxn ang="0">
                  <a:pos x="68" y="12"/>
                </a:cxn>
                <a:cxn ang="0">
                  <a:pos x="66" y="6"/>
                </a:cxn>
                <a:cxn ang="0">
                  <a:pos x="66" y="6"/>
                </a:cxn>
              </a:cxnLst>
              <a:rect l="0" t="0" r="r" b="b"/>
              <a:pathLst>
                <a:path w="68" h="50">
                  <a:moveTo>
                    <a:pt x="66" y="6"/>
                  </a:moveTo>
                  <a:lnTo>
                    <a:pt x="66" y="6"/>
                  </a:lnTo>
                  <a:lnTo>
                    <a:pt x="64" y="4"/>
                  </a:lnTo>
                  <a:lnTo>
                    <a:pt x="60" y="0"/>
                  </a:lnTo>
                  <a:lnTo>
                    <a:pt x="56" y="0"/>
                  </a:lnTo>
                  <a:lnTo>
                    <a:pt x="50" y="2"/>
                  </a:lnTo>
                  <a:lnTo>
                    <a:pt x="28" y="14"/>
                  </a:lnTo>
                  <a:lnTo>
                    <a:pt x="6" y="28"/>
                  </a:lnTo>
                  <a:lnTo>
                    <a:pt x="6" y="28"/>
                  </a:lnTo>
                  <a:lnTo>
                    <a:pt x="2" y="30"/>
                  </a:lnTo>
                  <a:lnTo>
                    <a:pt x="0" y="36"/>
                  </a:lnTo>
                  <a:lnTo>
                    <a:pt x="0" y="40"/>
                  </a:lnTo>
                  <a:lnTo>
                    <a:pt x="2" y="44"/>
                  </a:lnTo>
                  <a:lnTo>
                    <a:pt x="2" y="44"/>
                  </a:lnTo>
                  <a:lnTo>
                    <a:pt x="4" y="48"/>
                  </a:lnTo>
                  <a:lnTo>
                    <a:pt x="10" y="50"/>
                  </a:lnTo>
                  <a:lnTo>
                    <a:pt x="14" y="50"/>
                  </a:lnTo>
                  <a:lnTo>
                    <a:pt x="18" y="50"/>
                  </a:lnTo>
                  <a:lnTo>
                    <a:pt x="40" y="36"/>
                  </a:lnTo>
                  <a:lnTo>
                    <a:pt x="64" y="24"/>
                  </a:lnTo>
                  <a:lnTo>
                    <a:pt x="64" y="24"/>
                  </a:lnTo>
                  <a:lnTo>
                    <a:pt x="66" y="20"/>
                  </a:lnTo>
                  <a:lnTo>
                    <a:pt x="68" y="16"/>
                  </a:lnTo>
                  <a:lnTo>
                    <a:pt x="68" y="12"/>
                  </a:lnTo>
                  <a:lnTo>
                    <a:pt x="66" y="6"/>
                  </a:lnTo>
                  <a:lnTo>
                    <a:pt x="66"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grpSp>
      <p:sp>
        <p:nvSpPr>
          <p:cNvPr id="66" name="TextBox 40"/>
          <p:cNvSpPr txBox="1"/>
          <p:nvPr/>
        </p:nvSpPr>
        <p:spPr>
          <a:xfrm>
            <a:off x="464458" y="2263805"/>
            <a:ext cx="3341411" cy="789447"/>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zh-CN" altLang="en-US" b="1" dirty="0" smtClean="0">
                <a:solidFill>
                  <a:schemeClr val="bg1"/>
                </a:solidFill>
                <a:latin typeface="微软雅黑" panose="020B0503020204020204" pitchFamily="34" charset="-122"/>
                <a:ea typeface="微软雅黑" panose="020B0503020204020204" pitchFamily="34" charset="-122"/>
              </a:rPr>
              <a:t>生葛根汁饮二升</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便愈。</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r"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本草纲目</a:t>
            </a:r>
            <a:r>
              <a:rPr lang="en-US" altLang="zh-CN"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7" name="TextBox 40"/>
          <p:cNvSpPr txBox="1"/>
          <p:nvPr/>
        </p:nvSpPr>
        <p:spPr>
          <a:xfrm>
            <a:off x="345989" y="3709713"/>
            <a:ext cx="3616410" cy="1509644"/>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zh-CN" altLang="en-US" b="1" dirty="0" smtClean="0">
                <a:solidFill>
                  <a:schemeClr val="bg1"/>
                </a:solidFill>
                <a:latin typeface="微软雅黑" panose="020B0503020204020204" pitchFamily="34" charset="-122"/>
                <a:ea typeface="微软雅黑" panose="020B0503020204020204" pitchFamily="34" charset="-122"/>
              </a:rPr>
              <a:t>酒七升着瓶中，熟朱砂半两着酒中，急塞瓶口，安猪圈中，任猪喙动，经七日取尽饮之，永断。</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r"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千金方</a:t>
            </a:r>
            <a:r>
              <a:rPr lang="en-US" altLang="zh-CN"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8" name="TextBox 40"/>
          <p:cNvSpPr txBox="1"/>
          <p:nvPr/>
        </p:nvSpPr>
        <p:spPr>
          <a:xfrm>
            <a:off x="8098972" y="2454963"/>
            <a:ext cx="3526971" cy="789447"/>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zh-CN" altLang="en-US" b="1" dirty="0" smtClean="0">
                <a:solidFill>
                  <a:schemeClr val="bg1"/>
                </a:solidFill>
                <a:latin typeface="微软雅黑" panose="020B0503020204020204" pitchFamily="34" charset="-122"/>
                <a:ea typeface="微软雅黑" panose="020B0503020204020204" pitchFamily="34" charset="-122"/>
              </a:rPr>
              <a:t>云葛根： “</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开胃下食</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解酒毒。”</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r"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千金方</a:t>
            </a:r>
            <a:r>
              <a:rPr lang="en-US" altLang="zh-CN"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9" name="TextBox 40"/>
          <p:cNvSpPr txBox="1"/>
          <p:nvPr/>
        </p:nvSpPr>
        <p:spPr>
          <a:xfrm>
            <a:off x="8026400" y="4501993"/>
            <a:ext cx="3715657" cy="1149545"/>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zh-CN" altLang="en-US" b="1" dirty="0" smtClean="0">
                <a:solidFill>
                  <a:schemeClr val="bg1"/>
                </a:solidFill>
                <a:latin typeface="微软雅黑" panose="020B0503020204020204" pitchFamily="34" charset="-122"/>
                <a:ea typeface="微软雅黑" panose="020B0503020204020204" pitchFamily="34" charset="-122"/>
              </a:rPr>
              <a:t>嗜酒不已</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毡中苍耳子七枚</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烧灰投酒中饮之</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即不嗜。</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r"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本草拾遗</a:t>
            </a:r>
            <a:r>
              <a:rPr lang="en-US" altLang="zh-CN"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0" name="下箭头 69"/>
          <p:cNvSpPr/>
          <p:nvPr/>
        </p:nvSpPr>
        <p:spPr>
          <a:xfrm>
            <a:off x="2510971" y="1799772"/>
            <a:ext cx="116115" cy="522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
          <p:cNvSpPr>
            <a:spLocks noChangeArrowheads="1"/>
          </p:cNvSpPr>
          <p:nvPr/>
        </p:nvSpPr>
        <p:spPr bwMode="auto">
          <a:xfrm>
            <a:off x="2212719" y="1476065"/>
            <a:ext cx="67839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heal</a:t>
            </a:r>
            <a:endParaRPr lang="zh-CN" altLang="en-US" b="1" dirty="0">
              <a:solidFill>
                <a:srgbClr val="42D2C4"/>
              </a:solidFill>
              <a:latin typeface="Century Gothic" pitchFamily="34" charset="0"/>
            </a:endParaRPr>
          </a:p>
        </p:txBody>
      </p:sp>
      <p:sp>
        <p:nvSpPr>
          <p:cNvPr id="72" name="下箭头 71"/>
          <p:cNvSpPr/>
          <p:nvPr/>
        </p:nvSpPr>
        <p:spPr>
          <a:xfrm>
            <a:off x="10631714" y="2010229"/>
            <a:ext cx="116115" cy="522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
          <p:cNvSpPr>
            <a:spLocks noChangeArrowheads="1"/>
          </p:cNvSpPr>
          <p:nvPr/>
        </p:nvSpPr>
        <p:spPr bwMode="auto">
          <a:xfrm>
            <a:off x="10289919" y="1657493"/>
            <a:ext cx="94288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relieve</a:t>
            </a:r>
            <a:endParaRPr lang="zh-CN" altLang="en-US" b="1" dirty="0">
              <a:solidFill>
                <a:srgbClr val="42D2C4"/>
              </a:solidFill>
              <a:latin typeface="Century Gothic" pitchFamily="34" charset="0"/>
            </a:endParaRPr>
          </a:p>
        </p:txBody>
      </p:sp>
      <p:sp>
        <p:nvSpPr>
          <p:cNvPr id="74" name="上箭头 73"/>
          <p:cNvSpPr/>
          <p:nvPr/>
        </p:nvSpPr>
        <p:spPr>
          <a:xfrm>
            <a:off x="2184401" y="4796970"/>
            <a:ext cx="145142" cy="8128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
          <p:cNvSpPr>
            <a:spLocks noChangeArrowheads="1"/>
          </p:cNvSpPr>
          <p:nvPr/>
        </p:nvSpPr>
        <p:spPr bwMode="auto">
          <a:xfrm>
            <a:off x="1378148" y="5648922"/>
            <a:ext cx="180530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cut out forever</a:t>
            </a:r>
            <a:endParaRPr lang="zh-CN" altLang="en-US" b="1" dirty="0">
              <a:solidFill>
                <a:srgbClr val="42D2C4"/>
              </a:solidFill>
              <a:latin typeface="Century Gothic" pitchFamily="34" charset="0"/>
            </a:endParaRPr>
          </a:p>
        </p:txBody>
      </p:sp>
      <p:sp>
        <p:nvSpPr>
          <p:cNvPr id="76" name="上箭头 75"/>
          <p:cNvSpPr/>
          <p:nvPr/>
        </p:nvSpPr>
        <p:spPr>
          <a:xfrm>
            <a:off x="9376230" y="5239656"/>
            <a:ext cx="145142" cy="8128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
          <p:cNvSpPr>
            <a:spLocks noChangeArrowheads="1"/>
          </p:cNvSpPr>
          <p:nvPr/>
        </p:nvSpPr>
        <p:spPr bwMode="auto">
          <a:xfrm>
            <a:off x="9172319" y="6011779"/>
            <a:ext cx="57900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like</a:t>
            </a:r>
            <a:endParaRPr lang="zh-CN" altLang="en-US" b="1" dirty="0">
              <a:solidFill>
                <a:srgbClr val="42D2C4"/>
              </a:solidFill>
              <a:latin typeface="Century Gothic" pitchFamily="34" charset="0"/>
            </a:endParaRPr>
          </a:p>
        </p:txBody>
      </p:sp>
    </p:spTree>
    <p:extLst>
      <p:ext uri="{BB962C8B-B14F-4D97-AF65-F5344CB8AC3E}">
        <p14:creationId xmlns="" xmlns:p14="http://schemas.microsoft.com/office/powerpoint/2010/main" val="583609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000000"/>
      </a:dk2>
      <a:lt2>
        <a:srgbClr val="FFFFFF"/>
      </a:lt2>
      <a:accent1>
        <a:srgbClr val="00F2C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TotalTime>
  <Words>776</Words>
  <Application>Microsoft Office PowerPoint</Application>
  <PresentationFormat>自定义</PresentationFormat>
  <Paragraphs>104</Paragraphs>
  <Slides>13</Slides>
  <Notes>0</Notes>
  <HiddenSlides>0</HiddenSlides>
  <MMClips>0</MMClips>
  <ScaleCrop>false</ScaleCrop>
  <HeadingPairs>
    <vt:vector size="4" baseType="variant">
      <vt:variant>
        <vt:lpstr>主题</vt:lpstr>
      </vt:variant>
      <vt:variant>
        <vt:i4>2</vt:i4>
      </vt:variant>
      <vt:variant>
        <vt:lpstr>幻灯片标题</vt:lpstr>
      </vt:variant>
      <vt:variant>
        <vt:i4>13</vt:i4>
      </vt:variant>
    </vt:vector>
  </HeadingPairs>
  <TitlesOfParts>
    <vt:vector size="15" baseType="lpstr">
      <vt:lpstr>自定义设计方案</vt:lpstr>
      <vt:lpstr>OfficePLUS</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lenovo</cp:lastModifiedBy>
  <cp:revision>75</cp:revision>
  <dcterms:created xsi:type="dcterms:W3CDTF">2015-08-18T02:51:41Z</dcterms:created>
  <dcterms:modified xsi:type="dcterms:W3CDTF">2018-05-08T12:33:30Z</dcterms:modified>
</cp:coreProperties>
</file>